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7" r:id="rId2"/>
  </p:sldMasterIdLst>
  <p:notesMasterIdLst>
    <p:notesMasterId r:id="rId18"/>
  </p:notesMasterIdLst>
  <p:sldIdLst>
    <p:sldId id="258" r:id="rId3"/>
    <p:sldId id="269" r:id="rId4"/>
    <p:sldId id="303" r:id="rId5"/>
    <p:sldId id="311" r:id="rId6"/>
    <p:sldId id="325" r:id="rId7"/>
    <p:sldId id="326" r:id="rId8"/>
    <p:sldId id="327" r:id="rId9"/>
    <p:sldId id="328" r:id="rId10"/>
    <p:sldId id="315" r:id="rId11"/>
    <p:sldId id="316" r:id="rId12"/>
    <p:sldId id="317" r:id="rId13"/>
    <p:sldId id="318" r:id="rId14"/>
    <p:sldId id="319" r:id="rId15"/>
    <p:sldId id="322" r:id="rId16"/>
    <p:sldId id="32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egan DeBari" initials="MD" lastIdx="1" clrIdx="0">
    <p:extLst>
      <p:ext uri="{19B8F6BF-5375-455C-9EA6-DF929625EA0E}">
        <p15:presenceInfo xmlns:p15="http://schemas.microsoft.com/office/powerpoint/2012/main" userId="b84c937afd8eafa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4072"/>
    <a:srgbClr val="13223D"/>
    <a:srgbClr val="FFFFCC"/>
    <a:srgbClr val="FFFF99"/>
    <a:srgbClr val="8ED4D6"/>
    <a:srgbClr val="66C6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09"/>
    <p:restoredTop sz="94694"/>
  </p:normalViewPr>
  <p:slideViewPr>
    <p:cSldViewPr snapToGrid="0" snapToObjects="1">
      <p:cViewPr>
        <p:scale>
          <a:sx n="83" d="100"/>
          <a:sy n="83" d="100"/>
        </p:scale>
        <p:origin x="-40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0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75CC35-7B69-104C-B1F1-129749261C2F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4BE53C-A31D-7B46-85EA-C15DB405A5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3270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4BE53C-A31D-7B46-85EA-C15DB405A5C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540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983424" y="6052088"/>
            <a:ext cx="193729" cy="6693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337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2405-7C2F-45F9-A6F5-B80273911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8D0304-F3C1-4A67-B2F5-2D5BC258DB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821A8-2C07-496B-BBDE-3EF0804A5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2E2DC0-DA7F-4051-822A-50A34716A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8C6F0-3FCC-4ED5-9C5F-27266AF43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32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85107-6F7C-4B1B-B0D1-5FEE82AE5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DEAA76-AF64-47C3-B63E-14B73DF16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F91D0-1356-4A71-9CEE-5238B56290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D10E5-D92C-4D99-92EE-B5E582ED9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33F91-963E-4AFA-83DB-FCFB354C3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7738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CACBD-28DB-4B40-B10A-5EE31EBA7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A04459-FABA-4D90-A52E-9EC3486E3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B20F3C-70F8-4A5F-AF40-8658F31A8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D14B94-022F-42A0-9E12-A18EF8078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5F4B8-1DE6-4649-8468-A0EC045FA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697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D741F-9BDE-425B-A920-205AC4DF1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8E22C-74BA-47BA-AFE2-1140B69D1E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08F984-4D11-45A8-BE80-278475F6A8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DCF3B1-66EE-446B-975F-EF53BBCFF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14CED-E07C-4DCD-BBBE-52F7408B7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D6008-E86C-45B8-A994-B127B255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00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3F677-D058-45DC-A925-D0729E8EC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138AD-CC1A-40FA-8C2A-253EEC890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CD192D-701C-49A2-820B-9B68B8513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C427D8-31B6-4E04-97A3-A9CC5EDA7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842E2B-2ECC-4913-8C9D-F244B54DB3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802A69-7533-419A-B736-00AA088EF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7A5902-66CC-416A-BA4A-CD180FE13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B45E8F-DB6A-4930-A935-91A73B69B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820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8A643-C991-432B-9913-8AB9388BA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F68D4F-AAED-4BB3-BD7F-BEA7F1E13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1F4A05-BD6F-4868-87D9-5AF1F3F00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211830-2911-4B27-B571-EED5B5781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03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0B62DC-04AD-4E78-ADCC-D6573B919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4867B8-3D59-4951-BC2F-67EA62A55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F020B8-2AA8-4B5F-878F-17D06411D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902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4ED2D-3A2C-4A26-A671-F9F136A32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E44E42-9650-488D-82AC-B93A26906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31428-C697-4A57-A4A8-1BD9CF3D0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1E70A7-33F4-4BCE-84EC-CE34E6134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0653B-C64C-4EEC-AD6E-CE526DADE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2CB04F-8804-4A34-864C-A9EE9863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014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E1F0-A5C6-43E6-85A9-024EE7E8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15C4BF-51CF-4933-80B3-241E722DF1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C15565-A315-4364-8A15-FEA08AE8B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EF08F9-629C-45B3-9196-1D0B6A88C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EAF8FE-D254-4448-B929-621E4D7F1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8CE197-83B4-4F5B-86E8-5BFD705EC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646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88526-3971-44FD-BA1A-DE81C1294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D2B2D7-DF88-4E48-BF98-ACAFBD68E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F9A74-B35C-4208-BA9A-2BA1FD491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BAB130-A20B-4DF6-AECF-591F408A3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4C96B7-AB4C-46E0-BD45-FF6E423F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22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99345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9934575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20200" y="6419850"/>
            <a:ext cx="2895600" cy="365125"/>
          </a:xfrm>
        </p:spPr>
        <p:txBody>
          <a:bodyPr/>
          <a:lstStyle>
            <a:lvl1pPr>
              <a:defRPr sz="1800" b="1">
                <a:solidFill>
                  <a:schemeClr val="bg1"/>
                </a:solidFill>
              </a:defRPr>
            </a:lvl1pPr>
          </a:lstStyle>
          <a:p>
            <a:fld id="{7B460C59-1F0B-DB46-B655-80AE136830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1494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A1665F-A9DC-4D9A-ADD0-A91B284650C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970790-845C-44F4-85EE-45D7312E2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B0C55-E25E-4499-A513-0B27017BC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4A0228-4159-4CA6-97BA-87AB795FA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86CB4-EF9F-4B48-8D2D-250248B64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852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324" y="365125"/>
            <a:ext cx="10239375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5324" y="1825625"/>
            <a:ext cx="5029200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05499" y="1825625"/>
            <a:ext cx="5029200" cy="43434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679F028-DF50-4E31-B146-DC872FF95824}"/>
              </a:ext>
            </a:extLst>
          </p:cNvPr>
          <p:cNvSpPr txBox="1">
            <a:spLocks/>
          </p:cNvSpPr>
          <p:nvPr userDrawn="1"/>
        </p:nvSpPr>
        <p:spPr>
          <a:xfrm>
            <a:off x="9220200" y="64198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8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B460C59-1F0B-DB46-B655-80AE136830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309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4003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318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42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72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68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98298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3602038"/>
            <a:ext cx="98298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2983424" y="6052088"/>
            <a:ext cx="193729" cy="6693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9443F4A-5287-4B9B-85E6-C89E233877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768" y="-44067"/>
            <a:ext cx="6604513" cy="696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16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4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11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3.xml"/><Relationship Id="rId10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2.xml"/><Relationship Id="rId9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768" y="-44067"/>
            <a:ext cx="6604513" cy="6968569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>
          <a:xfrm>
            <a:off x="5418666" y="-1"/>
            <a:ext cx="6197072" cy="685800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460C59-1F0B-DB46-B655-80AE13683051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14" descr="https://lh5.googleusercontent.com/zpjF-RDOpAmQjl_mXdtr9rUNlH-vKUEZYOrrjYtlZKsw4gqY0EX3LO8vLSdU8u22HInnNCdWATfgsRzvSB2MIwqNYjCDaYYp64-5sHlnViawCcG3eUvC7_pY-2YuRImQFeld61DAHic-xMo4GQ">
            <a:extLst>
              <a:ext uri="{FF2B5EF4-FFF2-40B4-BE49-F238E27FC236}">
                <a16:creationId xmlns:a16="http://schemas.microsoft.com/office/drawing/2014/main" id="{E8784BA3-1747-4C8D-962D-C0578DFBF3C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7398" y="6206625"/>
            <a:ext cx="1771495" cy="619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833" y="6141976"/>
            <a:ext cx="1075265" cy="684260"/>
          </a:xfrm>
          <a:prstGeom prst="rect">
            <a:avLst/>
          </a:prstGeom>
        </p:spPr>
      </p:pic>
      <p:sp>
        <p:nvSpPr>
          <p:cNvPr id="41" name="Rectangle 40"/>
          <p:cNvSpPr/>
          <p:nvPr userDrawn="1"/>
        </p:nvSpPr>
        <p:spPr>
          <a:xfrm>
            <a:off x="2983424" y="6052088"/>
            <a:ext cx="193729" cy="669387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" descr="https://www.bme.cmu.edu/images/logo/BMELogoHorizontal.jpg">
            <a:extLst>
              <a:ext uri="{FF2B5EF4-FFF2-40B4-BE49-F238E27FC236}">
                <a16:creationId xmlns:a16="http://schemas.microsoft.com/office/drawing/2014/main" id="{CBC32558-5C9D-4104-9E2B-1F58AC4918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468" y="6115785"/>
            <a:ext cx="1893535" cy="73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05666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1" r:id="rId4"/>
    <p:sldLayoutId id="2147483653" r:id="rId5"/>
    <p:sldLayoutId id="2147483654" r:id="rId6"/>
    <p:sldLayoutId id="2147483655" r:id="rId7"/>
    <p:sldLayoutId id="2147483656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D5A1F6-233F-4B4B-8D83-873F24D76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E0E46-AB0E-41C0-B861-7B811DAFF8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4E133-E7F7-4610-AC92-43B8EB52E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DC3B89-888F-49B8-B8D8-F172772B374C}" type="datetimeFigureOut">
              <a:rPr lang="en-US" smtClean="0"/>
              <a:t>7/10/20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DAC65-3C29-4C6E-BBAE-28F52AC8B0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9A9CD-C0E9-4A13-82B1-9AD552337F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2D5939-C354-430D-8BEF-CCB6B8B31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808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mc/articles/PMC1963414/#:~:text=Abstract,CD11b%20expression%20is%20poorly%20understood." TargetMode="External"/><Relationship Id="rId2" Type="http://schemas.openxmlformats.org/officeDocument/2006/relationships/hyperlink" Target="https://www.hindawi.com/journals/sci/2018/9628289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ubmed.ncbi.nlm.nih.gov/27776109/" TargetMode="External"/><Relationship Id="rId5" Type="http://schemas.openxmlformats.org/officeDocument/2006/relationships/hyperlink" Target="https://actaneurocomms.biomedcentral.com/articles/10.1186/s40478-019-0665-y" TargetMode="External"/><Relationship Id="rId4" Type="http://schemas.openxmlformats.org/officeDocument/2006/relationships/hyperlink" Target="https://www.genecards.org/cgi-bin/carddisp.pl?gene=SLC2A5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indawi.com/journals/sci/2018/9628289/" TargetMode="External"/><Relationship Id="rId7" Type="http://schemas.openxmlformats.org/officeDocument/2006/relationships/hyperlink" Target="https://pubmed.ncbi.nlm.nih.gov/27776109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actaneurocomms.biomedcentral.com/articles/10.1186/s40478-019-0665-y" TargetMode="External"/><Relationship Id="rId5" Type="http://schemas.openxmlformats.org/officeDocument/2006/relationships/hyperlink" Target="https://www.genecards.org/cgi-bin/carddisp.pl?gene=SLC2A5" TargetMode="External"/><Relationship Id="rId4" Type="http://schemas.openxmlformats.org/officeDocument/2006/relationships/hyperlink" Target="https://www.ncbi.nlm.nih.gov/pmc/articles/PMC1963414/#:~:text=Abstract,CD11b%20expression%20is%20poorly%20understood.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jneuroinflammation.biomedcentral.com/articles/10.1186/s12974-019-1545-x#Fig7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geo/query/acc.cgi?acc=GSE11992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2739-4781-4312-8150-D5DC289411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122363"/>
            <a:ext cx="10007278" cy="2387600"/>
          </a:xfrm>
        </p:spPr>
        <p:txBody>
          <a:bodyPr>
            <a:normAutofit/>
          </a:bodyPr>
          <a:lstStyle/>
          <a:p>
            <a:pPr algn="l"/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Microglia Project Progress</a:t>
            </a:r>
            <a:b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07/01/20 Update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66C62-60D8-41D5-8321-46DA386354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895724"/>
            <a:ext cx="9829800" cy="1362075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Maya Garg</a:t>
            </a:r>
          </a:p>
          <a:p>
            <a:pPr algn="l"/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23A4E8-2A4F-4687-B1CC-397F4FC81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64863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98449-4720-4E4B-862A-82C221AF2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SHH Heatmaps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2C5C0-6D8C-BB46-B31D-FF78C3E90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B785FB3-37C8-BC47-B75C-74671CC6C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5093068"/>
              </p:ext>
            </p:extLst>
          </p:nvPr>
        </p:nvGraphicFramePr>
        <p:xfrm>
          <a:off x="548641" y="4906370"/>
          <a:ext cx="10911840" cy="9144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37280">
                  <a:extLst>
                    <a:ext uri="{9D8B030D-6E8A-4147-A177-3AD203B41FA5}">
                      <a16:colId xmlns:a16="http://schemas.microsoft.com/office/drawing/2014/main" val="566469932"/>
                    </a:ext>
                  </a:extLst>
                </a:gridCol>
                <a:gridCol w="3637280">
                  <a:extLst>
                    <a:ext uri="{9D8B030D-6E8A-4147-A177-3AD203B41FA5}">
                      <a16:colId xmlns:a16="http://schemas.microsoft.com/office/drawing/2014/main" val="685058991"/>
                    </a:ext>
                  </a:extLst>
                </a:gridCol>
                <a:gridCol w="3637280">
                  <a:extLst>
                    <a:ext uri="{9D8B030D-6E8A-4147-A177-3AD203B41FA5}">
                      <a16:colId xmlns:a16="http://schemas.microsoft.com/office/drawing/2014/main" val="1089496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SHH-infant </a:t>
                      </a:r>
                    </a:p>
                    <a:p>
                      <a:r>
                        <a:rPr lang="en-US" dirty="0"/>
                        <a:t>Male, 4yo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SHH-infant </a:t>
                      </a:r>
                    </a:p>
                    <a:p>
                      <a:r>
                        <a:rPr lang="en-US" dirty="0"/>
                        <a:t>Male, 3yo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SHH-adult</a:t>
                      </a:r>
                    </a:p>
                    <a:p>
                      <a:r>
                        <a:rPr lang="en-US" dirty="0"/>
                        <a:t>Male, 13yo</a:t>
                      </a: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506620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0A47A285-3F01-A641-9558-EFFCB9EFA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1" y="1360507"/>
            <a:ext cx="3608831" cy="3545863"/>
          </a:xfrm>
          <a:prstGeom prst="rect">
            <a:avLst/>
          </a:prstGeom>
        </p:spPr>
      </p:pic>
      <p:pic>
        <p:nvPicPr>
          <p:cNvPr id="16" name="Picture 15" descr="A picture containing sitting, table, clock&#10;&#10;Description automatically generated">
            <a:extLst>
              <a:ext uri="{FF2B5EF4-FFF2-40B4-BE49-F238E27FC236}">
                <a16:creationId xmlns:a16="http://schemas.microsoft.com/office/drawing/2014/main" id="{42843C33-2A50-B542-B83D-5051627E2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472" y="1364368"/>
            <a:ext cx="3608831" cy="3542001"/>
          </a:xfrm>
          <a:prstGeom prst="rect">
            <a:avLst/>
          </a:prstGeom>
        </p:spPr>
      </p:pic>
      <p:pic>
        <p:nvPicPr>
          <p:cNvPr id="18" name="Picture 17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4B1E3FDA-5B88-F244-971A-0DD12FB88B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4079" y="1360506"/>
            <a:ext cx="3621055" cy="354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9901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2A95A-D304-C749-A3D8-AA8A455AE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WNT Heatmaps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FA6489-2F3E-564D-AF63-617A15CC6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3BAB02C-C6ED-7642-93E4-546E80BC99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0570588"/>
              </p:ext>
            </p:extLst>
          </p:nvPr>
        </p:nvGraphicFramePr>
        <p:xfrm>
          <a:off x="418147" y="5345282"/>
          <a:ext cx="10774680" cy="3657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591560">
                  <a:extLst>
                    <a:ext uri="{9D8B030D-6E8A-4147-A177-3AD203B41FA5}">
                      <a16:colId xmlns:a16="http://schemas.microsoft.com/office/drawing/2014/main" val="566469932"/>
                    </a:ext>
                  </a:extLst>
                </a:gridCol>
                <a:gridCol w="3591560">
                  <a:extLst>
                    <a:ext uri="{9D8B030D-6E8A-4147-A177-3AD203B41FA5}">
                      <a16:colId xmlns:a16="http://schemas.microsoft.com/office/drawing/2014/main" val="685058991"/>
                    </a:ext>
                  </a:extLst>
                </a:gridCol>
                <a:gridCol w="3591560">
                  <a:extLst>
                    <a:ext uri="{9D8B030D-6E8A-4147-A177-3AD203B41FA5}">
                      <a16:colId xmlns:a16="http://schemas.microsoft.com/office/drawing/2014/main" val="108949661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Male, 12yo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Male, 9yo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Male, 17yo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506620"/>
                  </a:ext>
                </a:extLst>
              </a:tr>
            </a:tbl>
          </a:graphicData>
        </a:graphic>
      </p:graphicFrame>
      <p:pic>
        <p:nvPicPr>
          <p:cNvPr id="7" name="Picture 6" descr="A screenshot of text&#10;&#10;Description automatically generated">
            <a:extLst>
              <a:ext uri="{FF2B5EF4-FFF2-40B4-BE49-F238E27FC236}">
                <a16:creationId xmlns:a16="http://schemas.microsoft.com/office/drawing/2014/main" id="{D4108D15-CA00-F64F-B6AF-50C139EB48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46" y="1814513"/>
            <a:ext cx="3613429" cy="3530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AC5982-8ABE-0F49-A844-70A859C78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9075" y="1814513"/>
            <a:ext cx="3593608" cy="3530769"/>
          </a:xfrm>
          <a:prstGeom prst="rect">
            <a:avLst/>
          </a:prstGeom>
        </p:spPr>
      </p:pic>
      <p:pic>
        <p:nvPicPr>
          <p:cNvPr id="11" name="Picture 10" descr="A close up of text on a black background&#10;&#10;Description automatically generated">
            <a:extLst>
              <a:ext uri="{FF2B5EF4-FFF2-40B4-BE49-F238E27FC236}">
                <a16:creationId xmlns:a16="http://schemas.microsoft.com/office/drawing/2014/main" id="{1083C842-20FC-0945-A753-F23F8E362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1206" y="1814512"/>
            <a:ext cx="3601621" cy="3530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8692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E9D02F-CCA8-3A4B-B13D-7B73ADC2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G3 Heatmaps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462DD-14A0-7949-A33C-94E127FBF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12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C68747B-7C3A-5346-AC3C-CC0281E055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9876612"/>
              </p:ext>
            </p:extLst>
          </p:nvPr>
        </p:nvGraphicFramePr>
        <p:xfrm>
          <a:off x="457201" y="4960472"/>
          <a:ext cx="10929936" cy="640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43312">
                  <a:extLst>
                    <a:ext uri="{9D8B030D-6E8A-4147-A177-3AD203B41FA5}">
                      <a16:colId xmlns:a16="http://schemas.microsoft.com/office/drawing/2014/main" val="566469932"/>
                    </a:ext>
                  </a:extLst>
                </a:gridCol>
                <a:gridCol w="3643312">
                  <a:extLst>
                    <a:ext uri="{9D8B030D-6E8A-4147-A177-3AD203B41FA5}">
                      <a16:colId xmlns:a16="http://schemas.microsoft.com/office/drawing/2014/main" val="685058991"/>
                    </a:ext>
                  </a:extLst>
                </a:gridCol>
                <a:gridCol w="3643312">
                  <a:extLst>
                    <a:ext uri="{9D8B030D-6E8A-4147-A177-3AD203B41FA5}">
                      <a16:colId xmlns:a16="http://schemas.microsoft.com/office/drawing/2014/main" val="1089496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Methylation subtype V</a:t>
                      </a:r>
                    </a:p>
                    <a:p>
                      <a:r>
                        <a:rPr lang="en-US" dirty="0"/>
                        <a:t>Male, 8yo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Methylation subtype II</a:t>
                      </a:r>
                    </a:p>
                    <a:p>
                      <a:r>
                        <a:rPr lang="en-US" dirty="0"/>
                        <a:t>Male, 6yo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Methylation subtype II</a:t>
                      </a:r>
                    </a:p>
                    <a:p>
                      <a:r>
                        <a:rPr lang="en-US" dirty="0"/>
                        <a:t>Female, 4yo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506620"/>
                  </a:ext>
                </a:extLst>
              </a:tr>
            </a:tbl>
          </a:graphicData>
        </a:graphic>
      </p:graphicFrame>
      <p:pic>
        <p:nvPicPr>
          <p:cNvPr id="7" name="Picture 6" descr="A picture containing sitting, table, clock, pizza&#10;&#10;Description automatically generated">
            <a:extLst>
              <a:ext uri="{FF2B5EF4-FFF2-40B4-BE49-F238E27FC236}">
                <a16:creationId xmlns:a16="http://schemas.microsoft.com/office/drawing/2014/main" id="{92BEC61F-8C20-6440-ACA2-82E127A07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1" y="1358622"/>
            <a:ext cx="3686174" cy="3601850"/>
          </a:xfrm>
          <a:prstGeom prst="rect">
            <a:avLst/>
          </a:prstGeom>
        </p:spPr>
      </p:pic>
      <p:pic>
        <p:nvPicPr>
          <p:cNvPr id="9" name="Picture 8" descr="A picture containing sitting&#10;&#10;Description automatically generated">
            <a:extLst>
              <a:ext uri="{FF2B5EF4-FFF2-40B4-BE49-F238E27FC236}">
                <a16:creationId xmlns:a16="http://schemas.microsoft.com/office/drawing/2014/main" id="{85B5E4B0-16F5-CE42-AB3A-A3C68CD4CA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3375" y="1358622"/>
            <a:ext cx="3662149" cy="3601850"/>
          </a:xfrm>
          <a:prstGeom prst="rect">
            <a:avLst/>
          </a:prstGeom>
        </p:spPr>
      </p:pic>
      <p:pic>
        <p:nvPicPr>
          <p:cNvPr id="11" name="Picture 10" descr="A screenshot of text&#10;&#10;Description automatically generated">
            <a:extLst>
              <a:ext uri="{FF2B5EF4-FFF2-40B4-BE49-F238E27FC236}">
                <a16:creationId xmlns:a16="http://schemas.microsoft.com/office/drawing/2014/main" id="{7DCD4ADC-E825-5242-BE5A-4F086F1BF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984" y="1333348"/>
            <a:ext cx="3700153" cy="3627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9272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D0FF-5B2A-F145-898D-1AC8C580F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G4 Heatmaps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12D0D-C7F8-9243-A3EE-5512E2A12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13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63649D-B3DF-AA4A-93AB-ACAC59076F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1091622"/>
              </p:ext>
            </p:extLst>
          </p:nvPr>
        </p:nvGraphicFramePr>
        <p:xfrm>
          <a:off x="442913" y="5260510"/>
          <a:ext cx="10844211" cy="64008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614737">
                  <a:extLst>
                    <a:ext uri="{9D8B030D-6E8A-4147-A177-3AD203B41FA5}">
                      <a16:colId xmlns:a16="http://schemas.microsoft.com/office/drawing/2014/main" val="566469932"/>
                    </a:ext>
                  </a:extLst>
                </a:gridCol>
                <a:gridCol w="3614737">
                  <a:extLst>
                    <a:ext uri="{9D8B030D-6E8A-4147-A177-3AD203B41FA5}">
                      <a16:colId xmlns:a16="http://schemas.microsoft.com/office/drawing/2014/main" val="685058991"/>
                    </a:ext>
                  </a:extLst>
                </a:gridCol>
                <a:gridCol w="3614737">
                  <a:extLst>
                    <a:ext uri="{9D8B030D-6E8A-4147-A177-3AD203B41FA5}">
                      <a16:colId xmlns:a16="http://schemas.microsoft.com/office/drawing/2014/main" val="10894966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Methylation subtype VIII</a:t>
                      </a:r>
                    </a:p>
                    <a:p>
                      <a:r>
                        <a:rPr lang="en-US" dirty="0"/>
                        <a:t>Male, 12yo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Methylation subtype VIII</a:t>
                      </a:r>
                    </a:p>
                    <a:p>
                      <a:r>
                        <a:rPr lang="en-US" dirty="0"/>
                        <a:t>Male, 16yo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Methylation subtype VIII</a:t>
                      </a:r>
                    </a:p>
                    <a:p>
                      <a:r>
                        <a:rPr lang="en-US" dirty="0"/>
                        <a:t>Female, 7yo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506620"/>
                  </a:ext>
                </a:extLst>
              </a:tr>
            </a:tbl>
          </a:graphicData>
        </a:graphic>
      </p:graphicFrame>
      <p:pic>
        <p:nvPicPr>
          <p:cNvPr id="7" name="Picture 6" descr="A picture containing sitting, clock&#10;&#10;Description automatically generated">
            <a:extLst>
              <a:ext uri="{FF2B5EF4-FFF2-40B4-BE49-F238E27FC236}">
                <a16:creationId xmlns:a16="http://schemas.microsoft.com/office/drawing/2014/main" id="{354F2BAF-12E3-0440-9703-AF994B74D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13" y="1686722"/>
            <a:ext cx="3637477" cy="35613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0797FD-F81E-3947-ADFA-5F6EDE1E4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2470" y="1690688"/>
            <a:ext cx="3637477" cy="3569822"/>
          </a:xfrm>
          <a:prstGeom prst="rect">
            <a:avLst/>
          </a:prstGeom>
        </p:spPr>
      </p:pic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27B14B4D-BC7E-D74D-B7A1-BCF8DC97F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6627" y="1686722"/>
            <a:ext cx="3633817" cy="3573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886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FF2C9-0730-FE49-99DD-DF8832189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4DB74-7811-FD46-8C4D-2A1B3639C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9934575" cy="4351338"/>
          </a:xfrm>
        </p:spPr>
        <p:txBody>
          <a:bodyPr/>
          <a:lstStyle/>
          <a:p>
            <a:r>
              <a:rPr lang="en-US" dirty="0"/>
              <a:t>Now that the heatmaps have been generated, I want to look into which genes can help determine the microglia subpopulations/ macrophages and use that information to sort and label these cell clusters</a:t>
            </a:r>
          </a:p>
          <a:p>
            <a:r>
              <a:rPr lang="en-US" dirty="0"/>
              <a:t>Following this I want to start figuring out how to quantify the gene expression levels in cells and sorting based on this quantification </a:t>
            </a:r>
          </a:p>
          <a:p>
            <a:r>
              <a:rPr lang="en-US" dirty="0"/>
              <a:t>Also want to examine differences and similarities in the top expressed genes between and within MB subtypes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89732-F570-9249-943C-550B54CE2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710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22F39-B701-5E43-B96D-4175B5A3A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44AFB-CC9F-6049-A1AC-A315B2943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" y="1504992"/>
            <a:ext cx="9934575" cy="4351338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/>
              <a:t>1. </a:t>
            </a:r>
            <a:r>
              <a:rPr lang="en-US" sz="1200" u="sng" dirty="0">
                <a:hlinkClick r:id="rId2"/>
              </a:rPr>
              <a:t>https://www.hindawi.com/journals/sci/2018/9628289/</a:t>
            </a:r>
            <a:r>
              <a:rPr lang="en-US" sz="1200" dirty="0"/>
              <a:t> </a:t>
            </a:r>
          </a:p>
          <a:p>
            <a:pPr marL="0" indent="0">
              <a:buNone/>
            </a:pPr>
            <a:r>
              <a:rPr lang="en-US" sz="1200" dirty="0"/>
              <a:t>2. Lloyd-Burton SM, York EM, Anwar MA, Vincent AJ, </a:t>
            </a:r>
            <a:r>
              <a:rPr lang="en-US" sz="1200" dirty="0" err="1"/>
              <a:t>Roskams</a:t>
            </a:r>
            <a:r>
              <a:rPr lang="en-US" sz="1200" dirty="0"/>
              <a:t> AJ. SPARC regulates microgliosis and functional recovery following cortical ischemia. </a:t>
            </a:r>
            <a:r>
              <a:rPr lang="en-US" sz="1200" i="1" dirty="0"/>
              <a:t>J </a:t>
            </a:r>
            <a:r>
              <a:rPr lang="en-US" sz="1200" i="1" dirty="0" err="1"/>
              <a:t>Neurosci</a:t>
            </a:r>
            <a:r>
              <a:rPr lang="en-US" sz="1200" dirty="0"/>
              <a:t>. 2013;33(10):4468-4481. doi:10.1523/JNEUROSCI.3585-12.2013</a:t>
            </a:r>
          </a:p>
          <a:p>
            <a:pPr marL="0" indent="0">
              <a:buNone/>
            </a:pPr>
            <a:r>
              <a:rPr lang="en-US" sz="1200" dirty="0"/>
              <a:t>3. “Anti-Iba1 Microglia Marker.” </a:t>
            </a:r>
            <a:r>
              <a:rPr lang="en-US" sz="1200" i="1" dirty="0"/>
              <a:t>Alpha Laboratories</a:t>
            </a:r>
            <a:r>
              <a:rPr lang="en-US" sz="1200" dirty="0"/>
              <a:t>.</a:t>
            </a:r>
          </a:p>
          <a:p>
            <a:pPr marL="0" indent="0">
              <a:buNone/>
            </a:pPr>
            <a:r>
              <a:rPr lang="en-US" sz="1200" dirty="0"/>
              <a:t>4. </a:t>
            </a:r>
            <a:r>
              <a:rPr lang="en-US" sz="1200" dirty="0" err="1"/>
              <a:t>DePaula</a:t>
            </a:r>
            <a:r>
              <a:rPr lang="en-US" sz="1200" dirty="0"/>
              <a:t>-Silva, A., </a:t>
            </a:r>
            <a:r>
              <a:rPr lang="en-US" sz="1200" dirty="0" err="1"/>
              <a:t>Gorbea</a:t>
            </a:r>
            <a:r>
              <a:rPr lang="en-US" sz="1200" dirty="0"/>
              <a:t>, C., Doty, D.J. </a:t>
            </a:r>
            <a:r>
              <a:rPr lang="en-US" sz="1200" i="1" dirty="0"/>
              <a:t>et al.</a:t>
            </a:r>
            <a:r>
              <a:rPr lang="en-US" sz="1200" dirty="0"/>
              <a:t> Differential transcriptional profiles identify microglial- and macrophage-specific gene markers expressed during virus-induced neuroinflammation. </a:t>
            </a:r>
            <a:r>
              <a:rPr lang="en-US" sz="1200" i="1" dirty="0"/>
              <a:t>J Neuroinflammation</a:t>
            </a:r>
            <a:r>
              <a:rPr lang="en-US" sz="1200" dirty="0"/>
              <a:t> </a:t>
            </a:r>
            <a:r>
              <a:rPr lang="en-US" sz="1200" b="1" dirty="0"/>
              <a:t>16, </a:t>
            </a:r>
            <a:r>
              <a:rPr lang="en-US" sz="1200" dirty="0"/>
              <a:t>152 (2019). https://</a:t>
            </a:r>
            <a:r>
              <a:rPr lang="en-US" sz="1200" dirty="0" err="1"/>
              <a:t>doi.org</a:t>
            </a:r>
            <a:r>
              <a:rPr lang="en-US" sz="1200" dirty="0"/>
              <a:t>/10.1186/s12974-019-1545-x</a:t>
            </a:r>
          </a:p>
          <a:p>
            <a:pPr marL="0" indent="0">
              <a:buNone/>
            </a:pPr>
            <a:r>
              <a:rPr lang="en-US" sz="1200" dirty="0"/>
              <a:t>5. Roy, </a:t>
            </a:r>
            <a:r>
              <a:rPr lang="en-US" sz="1200" dirty="0" err="1"/>
              <a:t>Avik</a:t>
            </a:r>
            <a:r>
              <a:rPr lang="en-US" sz="1200" dirty="0"/>
              <a:t> et al. “Up-regulation of microglial CD11b expression by nitric oxide.” </a:t>
            </a:r>
            <a:r>
              <a:rPr lang="en-US" sz="1200" i="1" dirty="0"/>
              <a:t>The Journal of biological chemistry</a:t>
            </a:r>
            <a:r>
              <a:rPr lang="en-US" sz="1200" dirty="0"/>
              <a:t> vol. 281,21 (2006): 14971-80. doi:10.1074/jbc.M600236200</a:t>
            </a:r>
            <a:r>
              <a:rPr lang="en-US" sz="1200" u="sng" dirty="0">
                <a:hlinkClick r:id="rId3"/>
              </a:rPr>
              <a:t>.</a:t>
            </a:r>
            <a:r>
              <a:rPr lang="en-US" sz="1200" dirty="0"/>
              <a:t> </a:t>
            </a:r>
          </a:p>
          <a:p>
            <a:pPr marL="0" indent="0">
              <a:buNone/>
            </a:pPr>
            <a:r>
              <a:rPr lang="en-US" sz="1200" dirty="0"/>
              <a:t>6. Bennett, Mariko L., et al. “New Tools for Studying Microglia in the Mouse and Human CNS.” </a:t>
            </a:r>
            <a:r>
              <a:rPr lang="en-US" sz="1200" i="1" dirty="0"/>
              <a:t>PNAS</a:t>
            </a:r>
            <a:r>
              <a:rPr lang="en-US" sz="1200" dirty="0"/>
              <a:t>, National Academy of Sciences, 22 Mar. 2016, </a:t>
            </a:r>
            <a:r>
              <a:rPr lang="en-US" sz="1200" dirty="0" err="1"/>
              <a:t>www.pnas.org</a:t>
            </a:r>
            <a:r>
              <a:rPr lang="en-US" sz="1200" dirty="0"/>
              <a:t>/content/113/12/E1738.</a:t>
            </a:r>
          </a:p>
          <a:p>
            <a:pPr marL="0" indent="0">
              <a:buNone/>
            </a:pPr>
            <a:r>
              <a:rPr lang="en-US" sz="1200" dirty="0"/>
              <a:t>7. </a:t>
            </a:r>
            <a:r>
              <a:rPr lang="en-US" sz="1200" dirty="0">
                <a:hlinkClick r:id="rId4"/>
              </a:rPr>
              <a:t>https://www.genecards.org/cgi-bin/carddisp.pl?gene=SLC2A5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8.</a:t>
            </a:r>
            <a:r>
              <a:rPr lang="en-US" sz="1200" dirty="0">
                <a:hlinkClick r:id="rId5"/>
              </a:rPr>
              <a:t> </a:t>
            </a:r>
            <a:r>
              <a:rPr lang="en-US" sz="1200" dirty="0" err="1"/>
              <a:t>Haage</a:t>
            </a:r>
            <a:r>
              <a:rPr lang="en-US" sz="1200" dirty="0"/>
              <a:t>, V., </a:t>
            </a:r>
            <a:r>
              <a:rPr lang="en-US" sz="1200" dirty="0" err="1"/>
              <a:t>Semtner</a:t>
            </a:r>
            <a:r>
              <a:rPr lang="en-US" sz="1200" dirty="0"/>
              <a:t>, M., Vidal, R.O. </a:t>
            </a:r>
            <a:r>
              <a:rPr lang="en-US" sz="1200" i="1" dirty="0"/>
              <a:t>et al.</a:t>
            </a:r>
            <a:r>
              <a:rPr lang="en-US" sz="1200" dirty="0"/>
              <a:t> Comprehensive gene expression meta-analysis identifies signature genes that distinguish microglia from peripheral monocytes/macrophages in health and glioma. </a:t>
            </a:r>
            <a:r>
              <a:rPr lang="en-US" sz="1200" i="1" dirty="0"/>
              <a:t>acta </a:t>
            </a:r>
            <a:r>
              <a:rPr lang="en-US" sz="1200" i="1" dirty="0" err="1"/>
              <a:t>neuropathol</a:t>
            </a:r>
            <a:r>
              <a:rPr lang="en-US" sz="1200" i="1" dirty="0"/>
              <a:t> </a:t>
            </a:r>
            <a:r>
              <a:rPr lang="en-US" sz="1200" i="1" dirty="0" err="1"/>
              <a:t>commun</a:t>
            </a:r>
            <a:r>
              <a:rPr lang="en-US" sz="1200" dirty="0"/>
              <a:t> </a:t>
            </a:r>
            <a:r>
              <a:rPr lang="en-US" sz="1200" b="1" dirty="0"/>
              <a:t>7, </a:t>
            </a:r>
            <a:r>
              <a:rPr lang="en-US" sz="1200" dirty="0"/>
              <a:t>20 (2019). </a:t>
            </a:r>
          </a:p>
          <a:p>
            <a:pPr marL="0" indent="0">
              <a:buNone/>
            </a:pPr>
            <a:r>
              <a:rPr lang="en-US" sz="1200" dirty="0"/>
              <a:t>9.</a:t>
            </a:r>
            <a:r>
              <a:rPr lang="en-US" sz="1200" dirty="0">
                <a:hlinkClick r:id="rId6"/>
              </a:rPr>
              <a:t> </a:t>
            </a:r>
            <a:r>
              <a:rPr lang="en-US" sz="1200" dirty="0" err="1"/>
              <a:t>Buttgereit</a:t>
            </a:r>
            <a:r>
              <a:rPr lang="en-US" sz="1200" dirty="0"/>
              <a:t> A, </a:t>
            </a:r>
            <a:r>
              <a:rPr lang="en-US" sz="1200" dirty="0" err="1"/>
              <a:t>Lelios</a:t>
            </a:r>
            <a:r>
              <a:rPr lang="en-US" sz="1200" dirty="0"/>
              <a:t> I, Yu X, et al. Sall1 is a transcriptional regulator defining microglia identity and function [published correction appears in Nat Immunol. 2017 Jan 19;18(2):246]. </a:t>
            </a:r>
            <a:r>
              <a:rPr lang="en-US" sz="1200" i="1" dirty="0"/>
              <a:t>Nat Immunol</a:t>
            </a:r>
            <a:r>
              <a:rPr lang="en-US" sz="1200" dirty="0"/>
              <a:t>. 2016;17(12):1397-1406. doi:10.1038/ni.3585</a:t>
            </a:r>
          </a:p>
          <a:p>
            <a:pPr marL="0" indent="0">
              <a:buNone/>
            </a:pPr>
            <a:r>
              <a:rPr lang="en-US" sz="1200" dirty="0"/>
              <a:t>10. </a:t>
            </a:r>
            <a:r>
              <a:rPr lang="en-US" sz="1200" dirty="0" err="1"/>
              <a:t>Roggendorf</a:t>
            </a:r>
            <a:r>
              <a:rPr lang="en-US" sz="1200" dirty="0"/>
              <a:t>, W., </a:t>
            </a:r>
            <a:r>
              <a:rPr lang="en-US" sz="1200" dirty="0" err="1"/>
              <a:t>Strupp</a:t>
            </a:r>
            <a:r>
              <a:rPr lang="en-US" sz="1200" dirty="0"/>
              <a:t>, S. &amp; Paulus, W. Distribution and characterization of microglia/macrophages in human brain tumors. </a:t>
            </a:r>
            <a:r>
              <a:rPr lang="en-US" sz="1200" i="1" dirty="0"/>
              <a:t>Acta </a:t>
            </a:r>
            <a:r>
              <a:rPr lang="en-US" sz="1200" i="1" dirty="0" err="1"/>
              <a:t>Neuropathol</a:t>
            </a:r>
            <a:r>
              <a:rPr lang="en-US" sz="1200" dirty="0"/>
              <a:t> </a:t>
            </a:r>
            <a:r>
              <a:rPr lang="en-US" sz="1200" b="1" dirty="0"/>
              <a:t>92, </a:t>
            </a:r>
            <a:r>
              <a:rPr lang="en-US" sz="1200" dirty="0"/>
              <a:t>288–293 (1996). https://</a:t>
            </a:r>
            <a:r>
              <a:rPr lang="en-US" sz="1200" dirty="0" err="1"/>
              <a:t>doi.org</a:t>
            </a:r>
            <a:r>
              <a:rPr lang="en-US" sz="1200" dirty="0"/>
              <a:t>/10.1007/s004010050520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9226A5-032D-DA4A-9B98-160B83034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1279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2639F-A906-497A-B509-14639956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Motivation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11A9E1-0756-470F-8593-BB1852C96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C56C2DC-15A0-1C42-A24C-6765671621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520"/>
            <a:ext cx="9934575" cy="4351338"/>
          </a:xfrm>
        </p:spPr>
        <p:txBody>
          <a:bodyPr/>
          <a:lstStyle/>
          <a:p>
            <a:r>
              <a:rPr lang="en-US" dirty="0"/>
              <a:t>Using preexisting scientific sources and GEO single cell RNA-seq data, examine and compare the microglial populations amongst the subgroups of medulloblastoma (SHH, WNT, G3, G4).</a:t>
            </a:r>
          </a:p>
          <a:p>
            <a:pPr lvl="1"/>
            <a:r>
              <a:rPr lang="en-US" dirty="0"/>
              <a:t>In order to compare microglial populations, develop a way to quantify quantify gene expression in cells.</a:t>
            </a:r>
          </a:p>
          <a:p>
            <a:pPr lvl="1"/>
            <a:r>
              <a:rPr lang="en-US" dirty="0"/>
              <a:t>Gene expression quantification may provide a way to determine the maturation stage of the microglia, which will allow for the quantification of subpopulations of microglia</a:t>
            </a:r>
          </a:p>
          <a:p>
            <a:pPr lvl="1"/>
            <a:r>
              <a:rPr lang="en-US" dirty="0"/>
              <a:t>This will allow for the cross comparison of microglial populations between MB subtypes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521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1EF7A-27AA-4EB4-A1D4-E6B4B52EE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Methods (To date)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35D97F-24CC-4AFB-8DDE-DB941CA90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CF86528-30C6-F04C-8DF7-F46CF773D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439237"/>
            <a:ext cx="9934575" cy="4351338"/>
          </a:xfrm>
        </p:spPr>
        <p:txBody>
          <a:bodyPr>
            <a:normAutofit/>
          </a:bodyPr>
          <a:lstStyle/>
          <a:p>
            <a:r>
              <a:rPr lang="en-US" sz="1900" dirty="0"/>
              <a:t>Started by researching (using online databases) about microglia and microglial gene markers </a:t>
            </a:r>
          </a:p>
          <a:p>
            <a:r>
              <a:rPr lang="en-US" sz="1900" dirty="0"/>
              <a:t>Compiled gene markers and extracted from gene expression matrix in GEO dataset </a:t>
            </a:r>
          </a:p>
          <a:p>
            <a:r>
              <a:rPr lang="en-US" sz="1900" dirty="0"/>
              <a:t>Selected 3 samples for each subtype of MB</a:t>
            </a:r>
          </a:p>
          <a:p>
            <a:r>
              <a:rPr lang="en-US" sz="1900" dirty="0"/>
              <a:t>Criteria was as follows:</a:t>
            </a:r>
          </a:p>
          <a:p>
            <a:pPr lvl="2"/>
            <a:r>
              <a:rPr lang="en-US" dirty="0"/>
              <a:t>Total samples available: 36 </a:t>
            </a:r>
          </a:p>
          <a:p>
            <a:pPr lvl="2"/>
            <a:r>
              <a:rPr lang="en-US" dirty="0"/>
              <a:t>Of the 36: 25 MB patient samples, 11 patient derived xenograft models </a:t>
            </a:r>
          </a:p>
          <a:p>
            <a:pPr lvl="2"/>
            <a:r>
              <a:rPr lang="en-US" dirty="0"/>
              <a:t>Of the 25 MB patients: 23 diagnostic samples and 2 recurrences </a:t>
            </a:r>
          </a:p>
          <a:p>
            <a:pPr lvl="2"/>
            <a:r>
              <a:rPr lang="en-US" dirty="0"/>
              <a:t>For the sake of maintaining similar conditions across trials: All samples used are diagnostic MB patient samples</a:t>
            </a:r>
          </a:p>
          <a:p>
            <a:r>
              <a:rPr lang="en-US" sz="1800" dirty="0"/>
              <a:t>Generated clustered heat maps for each sample</a:t>
            </a:r>
          </a:p>
          <a:p>
            <a:pPr marL="914400" lvl="2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365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80C-8D3B-40B4-896C-29FE51A2A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Gene Markers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41CA9-D14D-4A91-88DB-B4F76D17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7457" y="5897335"/>
            <a:ext cx="2895600" cy="365125"/>
          </a:xfrm>
        </p:spPr>
        <p:txBody>
          <a:bodyPr/>
          <a:lstStyle/>
          <a:p>
            <a:fld id="{7B460C59-1F0B-DB46-B655-80AE1368305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B43F17-08A3-C942-86D4-F344CCEB9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455511"/>
            <a:ext cx="9934575" cy="4351338"/>
          </a:xfrm>
        </p:spPr>
        <p:txBody>
          <a:bodyPr>
            <a:normAutofit fontScale="55000" lnSpcReduction="20000"/>
          </a:bodyPr>
          <a:lstStyle/>
          <a:p>
            <a:pPr fontAlgn="base"/>
            <a:r>
              <a:rPr lang="en-US" b="1" dirty="0"/>
              <a:t>Sparc</a:t>
            </a:r>
            <a:r>
              <a:rPr lang="en-US" b="1" baseline="30000" dirty="0"/>
              <a:t>1</a:t>
            </a:r>
            <a:r>
              <a:rPr lang="en-US" dirty="0"/>
              <a:t> → SPARC is a matricellular protein that modulates the activity of growth factors, cytokines, and ECM to assist in tissue development and repair. SPARC is highly localized in </a:t>
            </a:r>
            <a:r>
              <a:rPr lang="en-US" i="1" dirty="0"/>
              <a:t>mature ramified microglia</a:t>
            </a:r>
            <a:r>
              <a:rPr lang="en-US" i="1" baseline="30000" dirty="0"/>
              <a:t>2 </a:t>
            </a:r>
            <a:endParaRPr lang="en-US" dirty="0"/>
          </a:p>
          <a:p>
            <a:pPr fontAlgn="base"/>
            <a:br>
              <a:rPr lang="en-US" dirty="0"/>
            </a:br>
            <a:r>
              <a:rPr lang="en-US" b="1" dirty="0" err="1"/>
              <a:t>Iba</a:t>
            </a:r>
            <a:r>
              <a:rPr lang="en-US" b="1" dirty="0"/>
              <a:t> 1</a:t>
            </a:r>
            <a:r>
              <a:rPr lang="en-US" b="1" baseline="30000" dirty="0"/>
              <a:t>1</a:t>
            </a:r>
            <a:r>
              <a:rPr lang="en-US" dirty="0"/>
              <a:t> (expressed in microglia and macrophages)→ Microglial cells are the only brain cells to express Iba-1, expression is </a:t>
            </a:r>
            <a:r>
              <a:rPr lang="en-US" i="1" dirty="0"/>
              <a:t>up-regulated in activated microglia</a:t>
            </a:r>
            <a:r>
              <a:rPr lang="en-US" dirty="0"/>
              <a:t> enabling differentiation between cells engaged in routine surveillance and those which are activated in response to injury</a:t>
            </a:r>
            <a:r>
              <a:rPr lang="en-US" baseline="30000" dirty="0"/>
              <a:t>3</a:t>
            </a:r>
            <a:endParaRPr lang="en-US" dirty="0"/>
          </a:p>
          <a:p>
            <a:pPr fontAlgn="base"/>
            <a:br>
              <a:rPr lang="en-US" dirty="0"/>
            </a:br>
            <a:r>
              <a:rPr lang="en-US" b="1" dirty="0"/>
              <a:t>CD11b</a:t>
            </a:r>
            <a:r>
              <a:rPr lang="en-US" b="1" baseline="30000" dirty="0"/>
              <a:t>4</a:t>
            </a:r>
            <a:r>
              <a:rPr lang="en-US" dirty="0"/>
              <a:t> (Expressed in both microglia and macrophages)→ increased expression of CD11b, the </a:t>
            </a:r>
            <a:r>
              <a:rPr lang="el-GR" i="1" dirty="0"/>
              <a:t>β</a:t>
            </a:r>
            <a:r>
              <a:rPr lang="el-GR" dirty="0"/>
              <a:t>-</a:t>
            </a:r>
            <a:r>
              <a:rPr lang="en-US" dirty="0"/>
              <a:t>integrin marker of microglia, represents microglial activation during neurodegenerative inflammation.</a:t>
            </a:r>
            <a:r>
              <a:rPr lang="en-US" baseline="30000" dirty="0"/>
              <a:t>5</a:t>
            </a:r>
            <a:endParaRPr lang="en-US" dirty="0"/>
          </a:p>
          <a:p>
            <a:pPr fontAlgn="base"/>
            <a:br>
              <a:rPr lang="en-US" dirty="0"/>
            </a:br>
            <a:r>
              <a:rPr lang="en-US" b="1" dirty="0"/>
              <a:t>P2ry12</a:t>
            </a:r>
            <a:r>
              <a:rPr lang="en-US" b="1" baseline="30000" dirty="0"/>
              <a:t>4</a:t>
            </a:r>
            <a:r>
              <a:rPr lang="en-US" dirty="0"/>
              <a:t> (specific microglial marker) → expression decreased during microglial activation</a:t>
            </a:r>
          </a:p>
          <a:p>
            <a:pPr fontAlgn="base"/>
            <a:br>
              <a:rPr lang="en-US" dirty="0"/>
            </a:br>
            <a:r>
              <a:rPr lang="en-US" b="1" dirty="0"/>
              <a:t>TMEM119</a:t>
            </a:r>
            <a:r>
              <a:rPr lang="en-US" b="1" baseline="30000" dirty="0"/>
              <a:t>4</a:t>
            </a:r>
            <a:r>
              <a:rPr lang="en-US" dirty="0"/>
              <a:t> (specific microglia marker) → transmembrane protein 119 (Tmem119), a cell-surface protein of unknown function, as a highly expressed microglia-specific marker in both mouse and human.</a:t>
            </a:r>
            <a:r>
              <a:rPr lang="en-US" baseline="30000" dirty="0"/>
              <a:t>6</a:t>
            </a:r>
            <a:endParaRPr lang="en-US" dirty="0"/>
          </a:p>
          <a:p>
            <a:pPr fontAlgn="base"/>
            <a:r>
              <a:rPr lang="en-US" b="1" dirty="0"/>
              <a:t>CD45</a:t>
            </a:r>
            <a:r>
              <a:rPr lang="en-US" b="1" baseline="30000" dirty="0"/>
              <a:t>4</a:t>
            </a:r>
            <a:r>
              <a:rPr lang="en-US" dirty="0"/>
              <a:t> → microglia express this gene as a response to neuroinflammation</a:t>
            </a:r>
          </a:p>
          <a:p>
            <a:r>
              <a:rPr lang="en-US" b="1" dirty="0"/>
              <a:t>Slc2a5</a:t>
            </a:r>
            <a:r>
              <a:rPr lang="en-US" b="1" baseline="30000" dirty="0"/>
              <a:t>4 </a:t>
            </a:r>
            <a:r>
              <a:rPr lang="en-US" b="1" baseline="30000" dirty="0">
                <a:sym typeface="Wingdings" pitchFamily="2" charset="2"/>
              </a:rPr>
              <a:t> </a:t>
            </a:r>
            <a:r>
              <a:rPr lang="en-US" dirty="0"/>
              <a:t>Solute Carrier Family 2 Member 5</a:t>
            </a:r>
            <a:r>
              <a:rPr lang="en-US" baseline="30000" dirty="0"/>
              <a:t>7</a:t>
            </a:r>
            <a:r>
              <a:rPr lang="en-US" dirty="0"/>
              <a:t>.  Recognized as a top differentially expressed gene (DEG). It emerged amongst the best DEGs for identifying peripheral monocytes/macrophages.</a:t>
            </a:r>
            <a:r>
              <a:rPr lang="en-US" baseline="30000" dirty="0"/>
              <a:t>8</a:t>
            </a:r>
            <a:endParaRPr lang="en-US" b="1" dirty="0"/>
          </a:p>
          <a:p>
            <a:pPr fontAlgn="base"/>
            <a:r>
              <a:rPr lang="en-US" b="1" dirty="0" err="1"/>
              <a:t>Sall</a:t>
            </a:r>
            <a:r>
              <a:rPr lang="en-US" b="1" dirty="0"/>
              <a:t> 1</a:t>
            </a:r>
            <a:r>
              <a:rPr lang="en-US" b="1" baseline="30000" dirty="0"/>
              <a:t>4 </a:t>
            </a:r>
            <a:r>
              <a:rPr lang="en-US" b="1" baseline="30000" dirty="0">
                <a:sym typeface="Wingdings" pitchFamily="2" charset="2"/>
              </a:rPr>
              <a:t> “</a:t>
            </a:r>
            <a:r>
              <a:rPr lang="en-US" dirty="0"/>
              <a:t>Gene expression profiling has identified Sall1, which encodes a transcriptional regulator, as a microglial signature gene. We found that Sall1 was expressed by microglia but not by other members of the mononuclear phagocyte system or by other CNS-resident cells.”</a:t>
            </a:r>
            <a:r>
              <a:rPr lang="en-US" baseline="30000" dirty="0"/>
              <a:t>9</a:t>
            </a:r>
            <a:endParaRPr lang="en-US" b="1" dirty="0"/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949A2C-1B69-E640-BEF9-D25F68168349}"/>
              </a:ext>
            </a:extLst>
          </p:cNvPr>
          <p:cNvSpPr txBox="1"/>
          <p:nvPr/>
        </p:nvSpPr>
        <p:spPr>
          <a:xfrm>
            <a:off x="5108440" y="5569962"/>
            <a:ext cx="650265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" dirty="0"/>
              <a:t>1. </a:t>
            </a:r>
            <a:r>
              <a:rPr lang="en-US" sz="600" u="sng" dirty="0">
                <a:hlinkClick r:id="rId3"/>
              </a:rPr>
              <a:t>https://www.hindawi.com/journals/sci/2018/9628289/</a:t>
            </a:r>
            <a:r>
              <a:rPr lang="en-US" sz="600" dirty="0"/>
              <a:t> </a:t>
            </a:r>
          </a:p>
          <a:p>
            <a:r>
              <a:rPr lang="en-US" sz="600" dirty="0"/>
              <a:t>2. Lloyd-Burton SM, York EM, Anwar MA, Vincent AJ, </a:t>
            </a:r>
            <a:r>
              <a:rPr lang="en-US" sz="600" dirty="0" err="1"/>
              <a:t>Roskams</a:t>
            </a:r>
            <a:r>
              <a:rPr lang="en-US" sz="600" dirty="0"/>
              <a:t> AJ. SPARC regulates microgliosis and functional recovery following cortical ischemia. </a:t>
            </a:r>
            <a:r>
              <a:rPr lang="en-US" sz="600" i="1" dirty="0"/>
              <a:t>J </a:t>
            </a:r>
            <a:r>
              <a:rPr lang="en-US" sz="600" i="1" dirty="0" err="1"/>
              <a:t>Neurosci</a:t>
            </a:r>
            <a:r>
              <a:rPr lang="en-US" sz="600" dirty="0"/>
              <a:t>. 2013;33(10):4468-4481. doi:10.1523/JNEUROSCI.3585-12.2013</a:t>
            </a:r>
          </a:p>
          <a:p>
            <a:r>
              <a:rPr lang="en-US" sz="600" dirty="0"/>
              <a:t>3. “Anti-Iba1 Microglia Marker.” </a:t>
            </a:r>
            <a:r>
              <a:rPr lang="en-US" sz="600" i="1" dirty="0"/>
              <a:t>Alpha Laboratories</a:t>
            </a:r>
            <a:r>
              <a:rPr lang="en-US" sz="600" dirty="0"/>
              <a:t>.</a:t>
            </a:r>
          </a:p>
          <a:p>
            <a:r>
              <a:rPr lang="en-US" sz="600" dirty="0"/>
              <a:t>4. </a:t>
            </a:r>
            <a:r>
              <a:rPr lang="en-US" sz="600" dirty="0" err="1"/>
              <a:t>DePaula</a:t>
            </a:r>
            <a:r>
              <a:rPr lang="en-US" sz="600" dirty="0"/>
              <a:t>-Silva, A., </a:t>
            </a:r>
            <a:r>
              <a:rPr lang="en-US" sz="600" dirty="0" err="1"/>
              <a:t>Gorbea</a:t>
            </a:r>
            <a:r>
              <a:rPr lang="en-US" sz="600" dirty="0"/>
              <a:t>, C., Doty, D.J. </a:t>
            </a:r>
            <a:r>
              <a:rPr lang="en-US" sz="600" i="1" dirty="0"/>
              <a:t>et al.</a:t>
            </a:r>
            <a:r>
              <a:rPr lang="en-US" sz="600" dirty="0"/>
              <a:t> Differential transcriptional profiles identify microglial- and macrophage-specific gene markers expressed during virus-induced neuroinflammation. </a:t>
            </a:r>
            <a:r>
              <a:rPr lang="en-US" sz="600" i="1" dirty="0"/>
              <a:t>J Neuroinflammation</a:t>
            </a:r>
            <a:r>
              <a:rPr lang="en-US" sz="600" dirty="0"/>
              <a:t> </a:t>
            </a:r>
            <a:r>
              <a:rPr lang="en-US" sz="600" b="1" dirty="0"/>
              <a:t>16, </a:t>
            </a:r>
            <a:r>
              <a:rPr lang="en-US" sz="600" dirty="0"/>
              <a:t>152 (2019). https://</a:t>
            </a:r>
            <a:r>
              <a:rPr lang="en-US" sz="600" dirty="0" err="1"/>
              <a:t>doi.org</a:t>
            </a:r>
            <a:r>
              <a:rPr lang="en-US" sz="600" dirty="0"/>
              <a:t>/10.1186/s12974-019-1545-x</a:t>
            </a:r>
          </a:p>
          <a:p>
            <a:r>
              <a:rPr lang="en-US" sz="600" dirty="0"/>
              <a:t>5. Roy, </a:t>
            </a:r>
            <a:r>
              <a:rPr lang="en-US" sz="600" dirty="0" err="1"/>
              <a:t>Avik</a:t>
            </a:r>
            <a:r>
              <a:rPr lang="en-US" sz="600" dirty="0"/>
              <a:t> et al. “Up-regulation of microglial CD11b expression by nitric oxide.” </a:t>
            </a:r>
            <a:r>
              <a:rPr lang="en-US" sz="600" i="1" dirty="0"/>
              <a:t>The Journal of biological chemistry</a:t>
            </a:r>
            <a:r>
              <a:rPr lang="en-US" sz="600" dirty="0"/>
              <a:t> vol. 281,21 (2006): 14971-80. doi:10.1074/jbc.M600236200</a:t>
            </a:r>
            <a:r>
              <a:rPr lang="en-US" sz="600" u="sng" dirty="0">
                <a:hlinkClick r:id="rId4"/>
              </a:rPr>
              <a:t>.</a:t>
            </a:r>
            <a:r>
              <a:rPr lang="en-US" sz="600" dirty="0"/>
              <a:t> </a:t>
            </a:r>
          </a:p>
          <a:p>
            <a:r>
              <a:rPr lang="en-US" sz="600" dirty="0"/>
              <a:t>6. Bennett, Mariko L., et al. “New Tools for Studying Microglia in the Mouse and Human CNS.” </a:t>
            </a:r>
            <a:r>
              <a:rPr lang="en-US" sz="600" i="1" dirty="0"/>
              <a:t>PNAS</a:t>
            </a:r>
            <a:r>
              <a:rPr lang="en-US" sz="600" dirty="0"/>
              <a:t>, National Academy of Sciences, 22 Mar. 2016, </a:t>
            </a:r>
            <a:r>
              <a:rPr lang="en-US" sz="600" dirty="0" err="1"/>
              <a:t>www.pnas.org</a:t>
            </a:r>
            <a:r>
              <a:rPr lang="en-US" sz="600" dirty="0"/>
              <a:t>/content/113/12/E1738.</a:t>
            </a:r>
          </a:p>
          <a:p>
            <a:r>
              <a:rPr lang="en-US" sz="600" dirty="0"/>
              <a:t>7. </a:t>
            </a:r>
            <a:r>
              <a:rPr lang="en-US" sz="600" dirty="0">
                <a:hlinkClick r:id="rId5"/>
              </a:rPr>
              <a:t>https://www.genecards.org/cgi-bin/carddisp.pl?gene=SLC2A5</a:t>
            </a:r>
            <a:endParaRPr lang="en-US" sz="600" dirty="0"/>
          </a:p>
          <a:p>
            <a:r>
              <a:rPr lang="en-US" sz="600" dirty="0"/>
              <a:t>8.</a:t>
            </a:r>
            <a:r>
              <a:rPr lang="en-US" sz="600" dirty="0">
                <a:hlinkClick r:id="rId6"/>
              </a:rPr>
              <a:t> </a:t>
            </a:r>
            <a:r>
              <a:rPr lang="en-US" sz="600" dirty="0" err="1"/>
              <a:t>Haage</a:t>
            </a:r>
            <a:r>
              <a:rPr lang="en-US" sz="600" dirty="0"/>
              <a:t>, V., </a:t>
            </a:r>
            <a:r>
              <a:rPr lang="en-US" sz="600" dirty="0" err="1"/>
              <a:t>Semtner</a:t>
            </a:r>
            <a:r>
              <a:rPr lang="en-US" sz="600" dirty="0"/>
              <a:t>, M., Vidal, R.O. </a:t>
            </a:r>
            <a:r>
              <a:rPr lang="en-US" sz="600" i="1" dirty="0"/>
              <a:t>et al.</a:t>
            </a:r>
            <a:r>
              <a:rPr lang="en-US" sz="600" dirty="0"/>
              <a:t> Comprehensive gene expression meta-analysis identifies signature genes that distinguish microglia from peripheral monocytes/macrophages in health and glioma. </a:t>
            </a:r>
            <a:r>
              <a:rPr lang="en-US" sz="600" i="1" dirty="0"/>
              <a:t>acta </a:t>
            </a:r>
            <a:r>
              <a:rPr lang="en-US" sz="600" i="1" dirty="0" err="1"/>
              <a:t>neuropathol</a:t>
            </a:r>
            <a:r>
              <a:rPr lang="en-US" sz="600" i="1" dirty="0"/>
              <a:t> </a:t>
            </a:r>
            <a:r>
              <a:rPr lang="en-US" sz="600" i="1" dirty="0" err="1"/>
              <a:t>commun</a:t>
            </a:r>
            <a:r>
              <a:rPr lang="en-US" sz="600" dirty="0"/>
              <a:t> </a:t>
            </a:r>
            <a:r>
              <a:rPr lang="en-US" sz="600" b="1" dirty="0"/>
              <a:t>7, </a:t>
            </a:r>
            <a:r>
              <a:rPr lang="en-US" sz="600" dirty="0"/>
              <a:t>20 (2019). </a:t>
            </a:r>
          </a:p>
          <a:p>
            <a:r>
              <a:rPr lang="en-US" sz="600" dirty="0"/>
              <a:t>9.</a:t>
            </a:r>
            <a:r>
              <a:rPr lang="en-US" sz="600" dirty="0">
                <a:hlinkClick r:id="rId7"/>
              </a:rPr>
              <a:t> </a:t>
            </a:r>
            <a:r>
              <a:rPr lang="en-US" sz="600" dirty="0" err="1"/>
              <a:t>Buttgereit</a:t>
            </a:r>
            <a:r>
              <a:rPr lang="en-US" sz="600" dirty="0"/>
              <a:t> A, </a:t>
            </a:r>
            <a:r>
              <a:rPr lang="en-US" sz="600" dirty="0" err="1"/>
              <a:t>Lelios</a:t>
            </a:r>
            <a:r>
              <a:rPr lang="en-US" sz="600" dirty="0"/>
              <a:t> I, Yu X, et al. Sall1 is a transcriptional regulator defining microglia identity and function [published correction appears in Nat Immunol. 2017 Jan 19;18(2):246]. </a:t>
            </a:r>
            <a:r>
              <a:rPr lang="en-US" sz="600" i="1" dirty="0"/>
              <a:t>Nat Immunol</a:t>
            </a:r>
            <a:r>
              <a:rPr lang="en-US" sz="600" dirty="0"/>
              <a:t>. 2016;17(12):1397-1406. doi:10.1038/ni.3585</a:t>
            </a:r>
          </a:p>
          <a:p>
            <a:endParaRPr lang="en-US" sz="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D4CCED-3FFE-DA47-B954-9B218C93B67F}"/>
              </a:ext>
            </a:extLst>
          </p:cNvPr>
          <p:cNvSpPr txBox="1"/>
          <p:nvPr/>
        </p:nvSpPr>
        <p:spPr>
          <a:xfrm>
            <a:off x="11852214" y="6488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7353252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0380C-8D3B-40B4-896C-29FE51A2A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Gene Markers Cont.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41CA9-D14D-4A91-88DB-B4F76D174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57457" y="5897335"/>
            <a:ext cx="2895600" cy="365125"/>
          </a:xfrm>
        </p:spPr>
        <p:txBody>
          <a:bodyPr/>
          <a:lstStyle/>
          <a:p>
            <a:fld id="{7B460C59-1F0B-DB46-B655-80AE13683051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3" name="Content Placeholder 2">
            <a:extLst>
              <a:ext uri="{FF2B5EF4-FFF2-40B4-BE49-F238E27FC236}">
                <a16:creationId xmlns:a16="http://schemas.microsoft.com/office/drawing/2014/main" id="{50D202A4-168E-034B-B1B6-EC382D2361E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7074203"/>
              </p:ext>
            </p:extLst>
          </p:nvPr>
        </p:nvGraphicFramePr>
        <p:xfrm>
          <a:off x="6291325" y="1120403"/>
          <a:ext cx="4481450" cy="4886860"/>
        </p:xfrm>
        <a:graphic>
          <a:graphicData uri="http://schemas.openxmlformats.org/drawingml/2006/table">
            <a:tbl>
              <a:tblPr/>
              <a:tblGrid>
                <a:gridCol w="638346">
                  <a:extLst>
                    <a:ext uri="{9D8B030D-6E8A-4147-A177-3AD203B41FA5}">
                      <a16:colId xmlns:a16="http://schemas.microsoft.com/office/drawing/2014/main" val="3319195846"/>
                    </a:ext>
                  </a:extLst>
                </a:gridCol>
                <a:gridCol w="3843104">
                  <a:extLst>
                    <a:ext uri="{9D8B030D-6E8A-4147-A177-3AD203B41FA5}">
                      <a16:colId xmlns:a16="http://schemas.microsoft.com/office/drawing/2014/main" val="4005873987"/>
                    </a:ext>
                  </a:extLst>
                </a:gridCol>
              </a:tblGrid>
              <a:tr h="181779">
                <a:tc gridSpan="2"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Microglia cell surface enriched genes</a:t>
                      </a:r>
                      <a:endParaRPr lang="en-US" sz="900" dirty="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235769"/>
                  </a:ext>
                </a:extLst>
              </a:tr>
              <a:tr h="28858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Gene symbol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Gene name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4284389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Ecscr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Endothelial cell surface expressed chemotaxis and apoptosis regulator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36161714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Scamp5</a:t>
                      </a:r>
                      <a:endParaRPr lang="en-US" sz="900" dirty="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Secretory carrier membrane protein 5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51265947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Ptprm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Protein tyrosine phosphatase, receptor type M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0269000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Kcnd1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Potassium voltage-gated channel subfamily D, member 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608099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Sdk1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Sidekick cell adhesion molecule 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849339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Clstn1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Calsyntenin-1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8400617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Sgce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Sarcoglycan epsilon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07050508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Slc12a2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Solute carrier family 12, member 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19768603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Cadm1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Cell adhesion molecule 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851858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Sema4g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Semaphorin 4G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3875474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Pros1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Protein S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37664848"/>
                  </a:ext>
                </a:extLst>
              </a:tr>
              <a:tr h="19154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Slco2b1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Solute carrier organic anion transporter family, member 2b1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0914415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Rtn4rl1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Reticulon 4 Receptor Like 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7231282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Cmtm4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CKLF-like MARVEL transmembrane domain-containing protein 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8274254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Fat3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Fat atypical cadherin 3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66595897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Smo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Smoothened homolog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5423877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Mrc2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Mannose receptor C type 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6226719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Jam2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Junctional adhesion molecule 2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4774290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Plxna4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Plexin A4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113979"/>
                  </a:ext>
                </a:extLst>
              </a:tr>
              <a:tr h="1964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Slc46a1</a:t>
                      </a:r>
                      <a:endParaRPr lang="en-US" sz="900" dirty="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Solute carrier family 46, member 1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9119643"/>
                  </a:ext>
                </a:extLst>
              </a:tr>
              <a:tr h="1964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Agmo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Alkylglycerol monooxygenase (Tmem195)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38247992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Gpr165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G protein-coupled receptor 165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506052"/>
                  </a:ext>
                </a:extLst>
              </a:tr>
              <a:tr h="19645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Tmem204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Transmembrane Protein 204</a:t>
                      </a:r>
                      <a:endParaRPr lang="en-US" sz="90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047766"/>
                  </a:ext>
                </a:extLst>
              </a:tr>
              <a:tr h="18177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1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P2ry12</a:t>
                      </a:r>
                      <a:endParaRPr lang="en-US" sz="900" dirty="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600" b="0" i="0" u="none" strike="noStrike" dirty="0">
                          <a:solidFill>
                            <a:srgbClr val="333333"/>
                          </a:solidFill>
                          <a:effectLst/>
                          <a:latin typeface="Times New Roman" panose="02020603050405020304" pitchFamily="18" charset="0"/>
                        </a:rPr>
                        <a:t>P2Y purinoceptor 12</a:t>
                      </a:r>
                      <a:endParaRPr lang="en-US" sz="900" dirty="0">
                        <a:effectLst/>
                      </a:endParaRPr>
                    </a:p>
                  </a:txBody>
                  <a:tcPr marL="32097" marR="32097" marT="32097" marB="32097">
                    <a:lnL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1900" cap="flat" cmpd="sng" algn="ctr">
                      <a:solidFill>
                        <a:srgbClr val="D5D5D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1900" cap="flat" cmpd="sng" algn="ctr">
                      <a:solidFill>
                        <a:srgbClr val="A6A6A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3118015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E9A9E5A4-B834-4F47-B318-3B91F20DB1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745" y="2718348"/>
            <a:ext cx="4595149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Cell Surface Localization of </a:t>
            </a: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microglia </a:t>
            </a:r>
            <a:r>
              <a:rPr lang="en-US" altLang="en-US" sz="1200" baseline="30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4</a:t>
            </a:r>
            <a:r>
              <a:rPr kumimoji="0" lang="en-US" altLang="en-US" sz="1200" b="0" i="0" u="none" strike="noStrike" cap="none" normalizeH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-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specific gene products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→ meaning these are common genes which code for proteins found on the microglial cell surface in response to neuroinflammation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0D6170-1433-9B4D-B8AC-4AA0A80F483D}"/>
              </a:ext>
            </a:extLst>
          </p:cNvPr>
          <p:cNvSpPr txBox="1"/>
          <p:nvPr/>
        </p:nvSpPr>
        <p:spPr>
          <a:xfrm>
            <a:off x="6441993" y="6300876"/>
            <a:ext cx="519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4. </a:t>
            </a:r>
            <a:r>
              <a:rPr lang="en-US" sz="800" dirty="0" err="1"/>
              <a:t>DePaula</a:t>
            </a:r>
            <a:r>
              <a:rPr lang="en-US" sz="800" dirty="0"/>
              <a:t>-Silva, A., </a:t>
            </a:r>
            <a:r>
              <a:rPr lang="en-US" sz="800" dirty="0" err="1"/>
              <a:t>Gorbea</a:t>
            </a:r>
            <a:r>
              <a:rPr lang="en-US" sz="800" dirty="0"/>
              <a:t>, C., Doty, D.J. </a:t>
            </a:r>
            <a:r>
              <a:rPr lang="en-US" sz="800" i="1" dirty="0"/>
              <a:t>et al.</a:t>
            </a:r>
            <a:r>
              <a:rPr lang="en-US" sz="800" dirty="0"/>
              <a:t> Differential transcriptional profiles identify microglial- and macrophage-specific gene markers expressed during virus-induced neuroinflammation. </a:t>
            </a:r>
            <a:r>
              <a:rPr lang="en-US" sz="800" i="1" dirty="0"/>
              <a:t>J Neuroinflammation</a:t>
            </a:r>
            <a:r>
              <a:rPr lang="en-US" sz="800" dirty="0"/>
              <a:t> </a:t>
            </a:r>
            <a:r>
              <a:rPr lang="en-US" sz="800" b="1" dirty="0"/>
              <a:t>16, </a:t>
            </a:r>
            <a:r>
              <a:rPr lang="en-US" sz="800" dirty="0"/>
              <a:t>152 (2019). https://</a:t>
            </a:r>
            <a:r>
              <a:rPr lang="en-US" sz="800" dirty="0" err="1"/>
              <a:t>doi.org</a:t>
            </a:r>
            <a:r>
              <a:rPr lang="en-US" sz="800" dirty="0"/>
              <a:t>/10.1186/s12974-019-1545-x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A24A0A-3E95-424B-8E71-F9A358015337}"/>
              </a:ext>
            </a:extLst>
          </p:cNvPr>
          <p:cNvSpPr txBox="1"/>
          <p:nvPr/>
        </p:nvSpPr>
        <p:spPr>
          <a:xfrm>
            <a:off x="11890314" y="64707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988821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DB408-A772-4B4F-895D-5573075D4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Gene Markers Cont.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30790-345C-6743-A9AC-9E4B6C14E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5B5FB11-E88A-5A4B-A2FA-5995F2346EE4}"/>
              </a:ext>
            </a:extLst>
          </p:cNvPr>
          <p:cNvSpPr txBox="1">
            <a:spLocks/>
          </p:cNvSpPr>
          <p:nvPr/>
        </p:nvSpPr>
        <p:spPr>
          <a:xfrm>
            <a:off x="609600" y="2424018"/>
            <a:ext cx="5805668" cy="24846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dirty="0"/>
              <a:t>Functional differences and similarities in the microglial and macrophage immune response gene profiles during neuroinflammation</a:t>
            </a:r>
            <a:r>
              <a:rPr lang="en-US" sz="1200" baseline="30000" dirty="0"/>
              <a:t>4</a:t>
            </a:r>
            <a:r>
              <a:rPr lang="en-US" sz="1200" dirty="0"/>
              <a:t> </a:t>
            </a:r>
            <a:r>
              <a:rPr lang="en-US" sz="1200" i="1" dirty="0"/>
              <a:t>“</a:t>
            </a:r>
            <a:r>
              <a:rPr lang="en-US" sz="1200" b="1" i="1" dirty="0"/>
              <a:t>a</a:t>
            </a:r>
            <a:r>
              <a:rPr lang="en-US" sz="1200" i="1" dirty="0"/>
              <a:t> Venn diagram of the immune response genes in infiltrating macrophages and reactive microglia that were identified in Fig. </a:t>
            </a:r>
            <a:r>
              <a:rPr lang="en-US" sz="1200" i="1" u="sng" dirty="0">
                <a:hlinkClick r:id="rId2"/>
              </a:rPr>
              <a:t>7</a:t>
            </a:r>
            <a:r>
              <a:rPr lang="en-US" sz="1200" i="1" dirty="0"/>
              <a:t>. Overlapping circles represent genes that are upregulated in both infiltrating macrophages and reactive microglia. </a:t>
            </a:r>
            <a:r>
              <a:rPr lang="en-US" sz="1200" b="1" i="1" dirty="0"/>
              <a:t>b</a:t>
            </a:r>
            <a:r>
              <a:rPr lang="en-US" sz="1200" i="1" dirty="0"/>
              <a:t> List of genes from the Venn diagram that are exclusively expressed by infiltrating macrophages (blue column), microglia (light yellow column), and by both cell populations (dark yellow column).”</a:t>
            </a:r>
            <a:r>
              <a:rPr lang="en-US" sz="1200" i="1" baseline="30000" dirty="0"/>
              <a:t>4</a:t>
            </a:r>
            <a:endParaRPr lang="en-US" sz="1200" dirty="0"/>
          </a:p>
          <a:p>
            <a:pPr marL="0" indent="0">
              <a:buFont typeface="Arial"/>
              <a:buNone/>
            </a:pPr>
            <a:br>
              <a:rPr lang="en-US" sz="1200" dirty="0"/>
            </a:br>
            <a:endParaRPr lang="en-US" sz="1200" dirty="0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C1AFCBE4-6E2E-E840-9991-129D489043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399" y="302919"/>
            <a:ext cx="2739137" cy="6153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17F60C-234C-354C-BA22-459F645033BD}"/>
              </a:ext>
            </a:extLst>
          </p:cNvPr>
          <p:cNvSpPr txBox="1"/>
          <p:nvPr/>
        </p:nvSpPr>
        <p:spPr>
          <a:xfrm>
            <a:off x="5716472" y="6435725"/>
            <a:ext cx="58056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4. </a:t>
            </a:r>
            <a:r>
              <a:rPr lang="en-US" sz="800" dirty="0" err="1"/>
              <a:t>DePaula</a:t>
            </a:r>
            <a:r>
              <a:rPr lang="en-US" sz="800" dirty="0"/>
              <a:t>-Silva, A., </a:t>
            </a:r>
            <a:r>
              <a:rPr lang="en-US" sz="800" dirty="0" err="1"/>
              <a:t>Gorbea</a:t>
            </a:r>
            <a:r>
              <a:rPr lang="en-US" sz="800" dirty="0"/>
              <a:t>, C., Doty, D.J. </a:t>
            </a:r>
            <a:r>
              <a:rPr lang="en-US" sz="800" i="1" dirty="0"/>
              <a:t>et al.</a:t>
            </a:r>
            <a:r>
              <a:rPr lang="en-US" sz="800" dirty="0"/>
              <a:t> Differential transcriptional profiles identify microglial- and macrophage-specific gene markers expressed during virus-induced neuroinflammation. </a:t>
            </a:r>
            <a:r>
              <a:rPr lang="en-US" sz="800" i="1" dirty="0"/>
              <a:t>J Neuroinflammation</a:t>
            </a:r>
            <a:r>
              <a:rPr lang="en-US" sz="800" dirty="0"/>
              <a:t> </a:t>
            </a:r>
            <a:r>
              <a:rPr lang="en-US" sz="800" b="1" dirty="0"/>
              <a:t>16, </a:t>
            </a:r>
            <a:r>
              <a:rPr lang="en-US" sz="800" dirty="0"/>
              <a:t>152 (2019). https://</a:t>
            </a:r>
            <a:r>
              <a:rPr lang="en-US" sz="800" dirty="0" err="1"/>
              <a:t>doi.org</a:t>
            </a:r>
            <a:r>
              <a:rPr lang="en-US" sz="800" dirty="0"/>
              <a:t>/10.1186/s12974-019-1545-x</a:t>
            </a:r>
          </a:p>
        </p:txBody>
      </p:sp>
    </p:spTree>
    <p:extLst>
      <p:ext uri="{BB962C8B-B14F-4D97-AF65-F5344CB8AC3E}">
        <p14:creationId xmlns:p14="http://schemas.microsoft.com/office/powerpoint/2010/main" val="171977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7C1B7-0552-FD47-AC61-06F607545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Gene Markers Cont.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AF4CF6-69F6-4C45-8CC3-11E5F6888E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30" y="1400288"/>
            <a:ext cx="1111431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Immunohistochemical markers for monocyte/macrophage lineage</a:t>
            </a:r>
            <a:r>
              <a:rPr lang="en-US" baseline="30000" dirty="0"/>
              <a:t>7</a:t>
            </a:r>
            <a:r>
              <a:rPr lang="en-US" dirty="0"/>
              <a:t>:</a:t>
            </a:r>
          </a:p>
          <a:p>
            <a:r>
              <a:rPr lang="en-US" b="1" dirty="0"/>
              <a:t>Ki-M1P</a:t>
            </a:r>
            <a:r>
              <a:rPr lang="en-US" dirty="0"/>
              <a:t> → Marker for macrophages, </a:t>
            </a:r>
            <a:r>
              <a:rPr lang="en-US" i="1" dirty="0"/>
              <a:t>microglia</a:t>
            </a:r>
            <a:r>
              <a:rPr lang="en-US" dirty="0"/>
              <a:t>, epithelioid cells,  plasmocytic T cells</a:t>
            </a:r>
          </a:p>
          <a:p>
            <a:r>
              <a:rPr lang="en-US" b="1" dirty="0"/>
              <a:t>HLA-DR</a:t>
            </a:r>
            <a:r>
              <a:rPr lang="en-US" dirty="0"/>
              <a:t> → Marker for monocytes, macrophages and </a:t>
            </a:r>
            <a:r>
              <a:rPr lang="en-US" i="1" dirty="0"/>
              <a:t>activated microglia</a:t>
            </a:r>
            <a:r>
              <a:rPr lang="en-US" dirty="0"/>
              <a:t> and others</a:t>
            </a:r>
          </a:p>
          <a:p>
            <a:r>
              <a:rPr lang="en-US" b="1" dirty="0"/>
              <a:t>EBM 11</a:t>
            </a:r>
            <a:r>
              <a:rPr lang="en-US" dirty="0"/>
              <a:t> → Marker for </a:t>
            </a:r>
            <a:r>
              <a:rPr lang="en-US" i="1" dirty="0"/>
              <a:t>microglia</a:t>
            </a:r>
            <a:r>
              <a:rPr lang="en-US" dirty="0"/>
              <a:t>, macrophages</a:t>
            </a:r>
          </a:p>
          <a:p>
            <a:pPr marL="0" indent="0">
              <a:buNone/>
            </a:pP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848FB2-B951-8049-AAA6-E86264AEC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5207E2-3C3F-2943-A44B-F9D38CDCAFAA}"/>
              </a:ext>
            </a:extLst>
          </p:cNvPr>
          <p:cNvSpPr txBox="1"/>
          <p:nvPr/>
        </p:nvSpPr>
        <p:spPr>
          <a:xfrm>
            <a:off x="7345817" y="6248469"/>
            <a:ext cx="40168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/>
              <a:t>10. </a:t>
            </a:r>
            <a:r>
              <a:rPr lang="en-US" sz="800" dirty="0" err="1"/>
              <a:t>Roggendorf</a:t>
            </a:r>
            <a:r>
              <a:rPr lang="en-US" sz="800" dirty="0"/>
              <a:t>, W., </a:t>
            </a:r>
            <a:r>
              <a:rPr lang="en-US" sz="800" dirty="0" err="1"/>
              <a:t>Strupp</a:t>
            </a:r>
            <a:r>
              <a:rPr lang="en-US" sz="800" dirty="0"/>
              <a:t>, S. &amp; Paulus, W. Distribution and characterization of microglia/macrophages in human brain tumors. </a:t>
            </a:r>
            <a:r>
              <a:rPr lang="en-US" sz="800" i="1" dirty="0"/>
              <a:t>Acta </a:t>
            </a:r>
            <a:r>
              <a:rPr lang="en-US" sz="800" i="1" dirty="0" err="1"/>
              <a:t>Neuropathol</a:t>
            </a:r>
            <a:r>
              <a:rPr lang="en-US" sz="800" dirty="0"/>
              <a:t> </a:t>
            </a:r>
            <a:r>
              <a:rPr lang="en-US" sz="800" b="1" dirty="0"/>
              <a:t>92, </a:t>
            </a:r>
            <a:r>
              <a:rPr lang="en-US" sz="800" dirty="0"/>
              <a:t>288–293 (1996). https://</a:t>
            </a:r>
            <a:r>
              <a:rPr lang="en-US" sz="800" dirty="0" err="1"/>
              <a:t>doi.org</a:t>
            </a:r>
            <a:r>
              <a:rPr lang="en-US" sz="800" dirty="0"/>
              <a:t>/10.1007/s004010050520</a:t>
            </a:r>
          </a:p>
          <a:p>
            <a:br>
              <a:rPr lang="en-US" sz="800" dirty="0"/>
            </a:b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54985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B6767-28D2-7649-91F7-6254177C6E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74" y="80342"/>
            <a:ext cx="5529940" cy="45243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u="sng" dirty="0"/>
              <a:t>Comprehensive List of Microglia Marker Genes:</a:t>
            </a:r>
            <a:endParaRPr lang="en-US" sz="2000" b="1" dirty="0"/>
          </a:p>
          <a:p>
            <a:pPr marL="0" indent="0">
              <a:buNone/>
            </a:pPr>
            <a:r>
              <a:rPr lang="en-US" sz="1400" b="1" dirty="0">
                <a:solidFill>
                  <a:srgbClr val="C00000"/>
                </a:solidFill>
              </a:rPr>
              <a:t>All of the genes in this red color were not tested for/included in the large matrix (data set)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 err="1">
                <a:solidFill>
                  <a:srgbClr val="C00000"/>
                </a:solidFill>
              </a:rPr>
              <a:t>Iba</a:t>
            </a:r>
            <a:r>
              <a:rPr lang="en-US" sz="1400" b="1" dirty="0">
                <a:solidFill>
                  <a:srgbClr val="C00000"/>
                </a:solidFill>
              </a:rPr>
              <a:t> 1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CD11b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CD45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 err="1">
                <a:solidFill>
                  <a:srgbClr val="C00000"/>
                </a:solidFill>
              </a:rPr>
              <a:t>Fcrls</a:t>
            </a:r>
            <a:r>
              <a:rPr lang="en-US" sz="1400" b="1" dirty="0">
                <a:solidFill>
                  <a:srgbClr val="C00000"/>
                </a:solidFill>
              </a:rPr>
              <a:t> </a:t>
            </a:r>
            <a:r>
              <a:rPr lang="en-US" sz="1400" b="1" dirty="0">
                <a:solidFill>
                  <a:srgbClr val="C00000"/>
                </a:solidFill>
                <a:sym typeface="Wingdings" pitchFamily="2" charset="2"/>
              </a:rPr>
              <a:t> only in mice</a:t>
            </a:r>
            <a:endParaRPr lang="en-US" sz="1400" b="1" dirty="0">
              <a:solidFill>
                <a:srgbClr val="C00000"/>
              </a:solidFill>
            </a:endParaRP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 err="1">
                <a:solidFill>
                  <a:srgbClr val="C00000"/>
                </a:solidFill>
              </a:rPr>
              <a:t>Siglech</a:t>
            </a:r>
            <a:r>
              <a:rPr lang="en-US" sz="1400" b="1" dirty="0">
                <a:solidFill>
                  <a:srgbClr val="C00000"/>
                </a:solidFill>
              </a:rPr>
              <a:t> </a:t>
            </a:r>
            <a:r>
              <a:rPr lang="en-US" sz="1400" b="1" dirty="0">
                <a:solidFill>
                  <a:srgbClr val="C00000"/>
                </a:solidFill>
                <a:sym typeface="Wingdings" pitchFamily="2" charset="2"/>
              </a:rPr>
              <a:t> only in mice</a:t>
            </a:r>
            <a:endParaRPr lang="en-US" sz="1400" b="1" dirty="0">
              <a:solidFill>
                <a:srgbClr val="C00000"/>
              </a:solidFill>
            </a:endParaRP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Gpr165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Ki-M1P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HLA-DR</a:t>
            </a:r>
          </a:p>
          <a:p>
            <a:pPr marL="0" indent="0" fontAlgn="base">
              <a:lnSpc>
                <a:spcPct val="100000"/>
              </a:lnSpc>
              <a:buNone/>
            </a:pPr>
            <a:r>
              <a:rPr lang="en-US" sz="1400" b="1" dirty="0">
                <a:solidFill>
                  <a:srgbClr val="C00000"/>
                </a:solidFill>
              </a:rPr>
              <a:t>EBM 11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E7297-870A-8D43-9C3B-7AD699BDC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0E2EAD-4559-B141-B3BE-F8268696DBCB}"/>
              </a:ext>
            </a:extLst>
          </p:cNvPr>
          <p:cNvSpPr txBox="1"/>
          <p:nvPr/>
        </p:nvSpPr>
        <p:spPr>
          <a:xfrm>
            <a:off x="5666014" y="440254"/>
            <a:ext cx="79846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The following genes in black were included in the datasets from </a:t>
            </a:r>
            <a:r>
              <a:rPr lang="en-US" sz="1200" u="sng" dirty="0">
                <a:hlinkClick r:id="rId2"/>
              </a:rPr>
              <a:t>https://www.ncbi.nlm.nih.gov/geo/query/acc.cgi?acc=GSE119926</a:t>
            </a:r>
            <a:r>
              <a:rPr lang="en-US" sz="1200" dirty="0"/>
              <a:t>  </a:t>
            </a:r>
            <a:br>
              <a:rPr lang="en-US" sz="1200" dirty="0"/>
            </a:br>
            <a:r>
              <a:rPr lang="en-US" sz="1200" b="1" dirty="0"/>
              <a:t>Sparc</a:t>
            </a:r>
            <a:endParaRPr lang="en-US" sz="1200" dirty="0"/>
          </a:p>
          <a:p>
            <a:r>
              <a:rPr lang="en-US" sz="1200" b="1" dirty="0"/>
              <a:t>P2ry12</a:t>
            </a:r>
            <a:endParaRPr lang="en-US" sz="1200" dirty="0"/>
          </a:p>
          <a:p>
            <a:r>
              <a:rPr lang="en-US" sz="1200" b="1" dirty="0"/>
              <a:t>TMEM119 ← most widely recognized microglia specific marker</a:t>
            </a:r>
            <a:endParaRPr lang="en-US" sz="1200" dirty="0"/>
          </a:p>
          <a:p>
            <a:r>
              <a:rPr lang="en-US" sz="1200" b="1" dirty="0"/>
              <a:t>Slc2a5</a:t>
            </a:r>
            <a:endParaRPr lang="en-US" sz="1200" dirty="0"/>
          </a:p>
          <a:p>
            <a:r>
              <a:rPr lang="en-US" sz="1200" b="1" dirty="0" err="1"/>
              <a:t>Sall</a:t>
            </a:r>
            <a:r>
              <a:rPr lang="en-US" sz="1200" b="1" dirty="0"/>
              <a:t> 1</a:t>
            </a:r>
            <a:endParaRPr lang="en-US" sz="1200" dirty="0"/>
          </a:p>
          <a:p>
            <a:r>
              <a:rPr lang="en-US" sz="1200" b="1" dirty="0" err="1"/>
              <a:t>Ecscr</a:t>
            </a:r>
            <a:endParaRPr lang="en-US" sz="1200" dirty="0"/>
          </a:p>
          <a:p>
            <a:r>
              <a:rPr lang="en-US" sz="1200" b="1" dirty="0"/>
              <a:t>Scamp5</a:t>
            </a:r>
            <a:endParaRPr lang="en-US" sz="1200" dirty="0"/>
          </a:p>
          <a:p>
            <a:r>
              <a:rPr lang="en-US" sz="1200" b="1" dirty="0" err="1"/>
              <a:t>Ptprm</a:t>
            </a:r>
            <a:endParaRPr lang="en-US" sz="1200" dirty="0"/>
          </a:p>
          <a:p>
            <a:r>
              <a:rPr lang="en-US" sz="1200" b="1" dirty="0"/>
              <a:t>Kcnd1</a:t>
            </a:r>
            <a:endParaRPr lang="en-US" sz="1200" dirty="0"/>
          </a:p>
          <a:p>
            <a:r>
              <a:rPr lang="en-US" sz="1200" b="1" dirty="0"/>
              <a:t>Sdk1</a:t>
            </a:r>
            <a:endParaRPr lang="en-US" sz="1200" dirty="0"/>
          </a:p>
          <a:p>
            <a:r>
              <a:rPr lang="en-US" sz="1200" b="1" dirty="0"/>
              <a:t>Clstn1</a:t>
            </a:r>
            <a:endParaRPr lang="en-US" sz="1200" dirty="0"/>
          </a:p>
          <a:p>
            <a:r>
              <a:rPr lang="en-US" sz="1200" b="1" dirty="0" err="1"/>
              <a:t>Sgce</a:t>
            </a:r>
            <a:endParaRPr lang="en-US" sz="1200" dirty="0"/>
          </a:p>
          <a:p>
            <a:r>
              <a:rPr lang="en-US" sz="1200" b="1" dirty="0"/>
              <a:t>Slc12a2</a:t>
            </a:r>
            <a:endParaRPr lang="en-US" sz="1200" dirty="0"/>
          </a:p>
          <a:p>
            <a:r>
              <a:rPr lang="en-US" sz="1200" b="1" dirty="0"/>
              <a:t>Cadm1</a:t>
            </a:r>
            <a:endParaRPr lang="en-US" sz="1200" dirty="0"/>
          </a:p>
          <a:p>
            <a:r>
              <a:rPr lang="en-US" sz="1200" b="1" dirty="0"/>
              <a:t>Sema4g</a:t>
            </a:r>
            <a:endParaRPr lang="en-US" sz="1200" dirty="0"/>
          </a:p>
          <a:p>
            <a:r>
              <a:rPr lang="en-US" sz="1200" b="1" dirty="0"/>
              <a:t>Pros1</a:t>
            </a:r>
            <a:endParaRPr lang="en-US" sz="1200" dirty="0"/>
          </a:p>
          <a:p>
            <a:r>
              <a:rPr lang="en-US" sz="1200" b="1" dirty="0"/>
              <a:t>Slco2b1</a:t>
            </a:r>
            <a:endParaRPr lang="en-US" sz="1200" dirty="0"/>
          </a:p>
          <a:p>
            <a:r>
              <a:rPr lang="en-US" sz="1200" b="1" dirty="0"/>
              <a:t>Rtn4rl1</a:t>
            </a:r>
            <a:endParaRPr lang="en-US" sz="1200" dirty="0"/>
          </a:p>
          <a:p>
            <a:r>
              <a:rPr lang="en-US" sz="1200" b="1" dirty="0"/>
              <a:t>Cmtm4</a:t>
            </a:r>
            <a:endParaRPr lang="en-US" sz="1200" dirty="0"/>
          </a:p>
          <a:p>
            <a:r>
              <a:rPr lang="en-US" sz="1200" b="1" dirty="0"/>
              <a:t>Fat3</a:t>
            </a:r>
            <a:endParaRPr lang="en-US" sz="1200" dirty="0"/>
          </a:p>
          <a:p>
            <a:r>
              <a:rPr lang="en-US" sz="1200" b="1" dirty="0" err="1"/>
              <a:t>Smo</a:t>
            </a:r>
            <a:endParaRPr lang="en-US" sz="1200" dirty="0"/>
          </a:p>
          <a:p>
            <a:r>
              <a:rPr lang="en-US" sz="1200" b="1" dirty="0"/>
              <a:t>Mrc2</a:t>
            </a:r>
          </a:p>
          <a:p>
            <a:r>
              <a:rPr lang="en-US" sz="1200" b="1" dirty="0"/>
              <a:t>Jam2</a:t>
            </a:r>
            <a:endParaRPr lang="en-US" sz="1200" dirty="0"/>
          </a:p>
          <a:p>
            <a:r>
              <a:rPr lang="en-US" sz="1200" b="1" dirty="0"/>
              <a:t>Plxna4</a:t>
            </a:r>
            <a:endParaRPr lang="en-US" sz="1200" dirty="0"/>
          </a:p>
          <a:p>
            <a:r>
              <a:rPr lang="en-US" sz="1200" b="1" dirty="0"/>
              <a:t>Slc46a1</a:t>
            </a:r>
            <a:endParaRPr lang="en-US" sz="1200" dirty="0"/>
          </a:p>
          <a:p>
            <a:r>
              <a:rPr lang="en-US" sz="1200" b="1" dirty="0" err="1"/>
              <a:t>Agmo</a:t>
            </a:r>
            <a:endParaRPr lang="en-US" sz="1200" dirty="0"/>
          </a:p>
          <a:p>
            <a:r>
              <a:rPr lang="en-US" sz="1200" b="1" dirty="0"/>
              <a:t>Tmem204</a:t>
            </a:r>
            <a:endParaRPr lang="en-US" sz="1200" dirty="0"/>
          </a:p>
          <a:p>
            <a:r>
              <a:rPr lang="en-US" sz="1200" b="1" dirty="0"/>
              <a:t>CX3CR1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3688E4-5189-8F44-9EF5-1FC882D3AADC}"/>
              </a:ext>
            </a:extLst>
          </p:cNvPr>
          <p:cNvSpPr txBox="1"/>
          <p:nvPr/>
        </p:nvSpPr>
        <p:spPr>
          <a:xfrm>
            <a:off x="2261511" y="848957"/>
            <a:ext cx="293914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C1ra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Ccl12</a:t>
            </a:r>
          </a:p>
          <a:p>
            <a:pPr fontAlgn="base"/>
            <a:r>
              <a:rPr lang="en-US" sz="1400" b="1" dirty="0" err="1">
                <a:solidFill>
                  <a:srgbClr val="C00000"/>
                </a:solidFill>
              </a:rPr>
              <a:t>Csfl</a:t>
            </a:r>
            <a:endParaRPr lang="en-US" sz="1400" b="1" dirty="0">
              <a:solidFill>
                <a:srgbClr val="C00000"/>
              </a:solidFill>
            </a:endParaRP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Gbp8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H2-Aa 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H2-Ab1→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H2-D1→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H2-Eb1→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H2-K1→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H2-T23→ only in mice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Iigp1 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I112rb1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Irgm2</a:t>
            </a:r>
          </a:p>
          <a:p>
            <a:pPr fontAlgn="base"/>
            <a:r>
              <a:rPr lang="en-US" sz="1400" b="1" dirty="0">
                <a:solidFill>
                  <a:srgbClr val="C00000"/>
                </a:solidFill>
              </a:rPr>
              <a:t>Oas11</a:t>
            </a:r>
          </a:p>
          <a:p>
            <a:pPr fontAlgn="base"/>
            <a:r>
              <a:rPr lang="en-US" sz="1400" b="1" dirty="0" err="1">
                <a:solidFill>
                  <a:srgbClr val="C00000"/>
                </a:solidFill>
              </a:rPr>
              <a:t>tgal</a:t>
            </a:r>
            <a:endParaRPr lang="en-US" sz="1400" b="1" dirty="0">
              <a:solidFill>
                <a:srgbClr val="C00000"/>
              </a:solidFill>
            </a:endParaRPr>
          </a:p>
          <a:p>
            <a:br>
              <a:rPr lang="en-US" sz="1400" dirty="0"/>
            </a:br>
            <a:endParaRPr lang="en-US" sz="1400" dirty="0"/>
          </a:p>
          <a:p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0E8F31-DD23-694D-B872-7397F7B40413}"/>
              </a:ext>
            </a:extLst>
          </p:cNvPr>
          <p:cNvSpPr txBox="1"/>
          <p:nvPr/>
        </p:nvSpPr>
        <p:spPr>
          <a:xfrm>
            <a:off x="9892392" y="661032"/>
            <a:ext cx="1616529" cy="581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200" dirty="0"/>
          </a:p>
          <a:p>
            <a:r>
              <a:rPr lang="en-US" sz="1200" b="1" dirty="0"/>
              <a:t>Bst2</a:t>
            </a:r>
            <a:endParaRPr lang="en-US" sz="1200" dirty="0"/>
          </a:p>
          <a:p>
            <a:r>
              <a:rPr lang="en-US" sz="1200" b="1" dirty="0"/>
              <a:t>C2</a:t>
            </a:r>
            <a:endParaRPr lang="en-US" sz="1200" dirty="0"/>
          </a:p>
          <a:p>
            <a:r>
              <a:rPr lang="en-US" sz="1200" b="1" dirty="0"/>
              <a:t>C4b</a:t>
            </a:r>
            <a:endParaRPr lang="en-US" sz="1200" dirty="0"/>
          </a:p>
          <a:p>
            <a:r>
              <a:rPr lang="en-US" sz="1200" b="1" dirty="0"/>
              <a:t>Cd74</a:t>
            </a:r>
            <a:endParaRPr lang="en-US" sz="1200" dirty="0"/>
          </a:p>
          <a:p>
            <a:r>
              <a:rPr lang="en-US" sz="1200" b="1" dirty="0" err="1"/>
              <a:t>Cfb</a:t>
            </a:r>
            <a:endParaRPr lang="en-US" sz="1200" dirty="0"/>
          </a:p>
          <a:p>
            <a:r>
              <a:rPr lang="en-US" sz="1200" b="1" dirty="0" err="1"/>
              <a:t>Ciita</a:t>
            </a:r>
            <a:endParaRPr lang="en-US" sz="1200" dirty="0"/>
          </a:p>
          <a:p>
            <a:r>
              <a:rPr lang="en-US" sz="1200" b="1" dirty="0" err="1"/>
              <a:t>Ctsc</a:t>
            </a:r>
            <a:endParaRPr lang="en-US" sz="1200" dirty="0"/>
          </a:p>
          <a:p>
            <a:r>
              <a:rPr lang="en-US" sz="1200" b="1" dirty="0"/>
              <a:t>Exo1</a:t>
            </a:r>
            <a:endParaRPr lang="en-US" sz="1200" dirty="0"/>
          </a:p>
          <a:p>
            <a:r>
              <a:rPr lang="en-US" sz="1200" b="1" dirty="0"/>
              <a:t>Gbp2</a:t>
            </a:r>
            <a:endParaRPr lang="en-US" sz="1200" dirty="0"/>
          </a:p>
          <a:p>
            <a:r>
              <a:rPr lang="en-US" sz="1200" b="1" dirty="0"/>
              <a:t>Ifnb1</a:t>
            </a:r>
            <a:endParaRPr lang="en-US" sz="1200" dirty="0"/>
          </a:p>
          <a:p>
            <a:r>
              <a:rPr lang="en-US" sz="1200" b="1" dirty="0"/>
              <a:t>Irf1</a:t>
            </a:r>
            <a:endParaRPr lang="en-US" sz="1200" dirty="0"/>
          </a:p>
          <a:p>
            <a:r>
              <a:rPr lang="en-US" sz="1200" b="1" dirty="0" err="1"/>
              <a:t>Itk</a:t>
            </a:r>
            <a:r>
              <a:rPr lang="en-US" sz="1200" b="1" dirty="0"/>
              <a:t> </a:t>
            </a:r>
            <a:endParaRPr lang="en-US" sz="1200" dirty="0"/>
          </a:p>
          <a:p>
            <a:r>
              <a:rPr lang="en-US" sz="1200" b="1" dirty="0"/>
              <a:t>Jak3</a:t>
            </a:r>
            <a:endParaRPr lang="en-US" sz="1200" dirty="0"/>
          </a:p>
          <a:p>
            <a:r>
              <a:rPr lang="en-US" sz="1200" b="1" dirty="0"/>
              <a:t>Ly86</a:t>
            </a:r>
            <a:endParaRPr lang="en-US" sz="1200" dirty="0"/>
          </a:p>
          <a:p>
            <a:r>
              <a:rPr lang="en-US" sz="1200" b="1" dirty="0"/>
              <a:t>Masp1</a:t>
            </a:r>
            <a:endParaRPr lang="en-US" sz="1200" dirty="0"/>
          </a:p>
          <a:p>
            <a:r>
              <a:rPr lang="en-US" sz="1200" b="1" dirty="0"/>
              <a:t>Oas2</a:t>
            </a:r>
            <a:endParaRPr lang="en-US" sz="1200" dirty="0"/>
          </a:p>
          <a:p>
            <a:r>
              <a:rPr lang="en-US" sz="1200" b="1" dirty="0"/>
              <a:t>P2ry14</a:t>
            </a:r>
            <a:endParaRPr lang="en-US" sz="1200" dirty="0"/>
          </a:p>
          <a:p>
            <a:r>
              <a:rPr lang="en-US" sz="1200" b="1" dirty="0"/>
              <a:t>Sema4a</a:t>
            </a:r>
            <a:endParaRPr lang="en-US" sz="1200" dirty="0"/>
          </a:p>
          <a:p>
            <a:r>
              <a:rPr lang="en-US" sz="1200" b="1" dirty="0"/>
              <a:t>Serping1 </a:t>
            </a:r>
            <a:endParaRPr lang="en-US" sz="1200" dirty="0"/>
          </a:p>
          <a:p>
            <a:r>
              <a:rPr lang="en-US" sz="1200" b="1" dirty="0"/>
              <a:t>Stat1</a:t>
            </a:r>
            <a:endParaRPr lang="en-US" sz="1200" dirty="0"/>
          </a:p>
          <a:p>
            <a:r>
              <a:rPr lang="en-US" sz="1200" b="1" dirty="0"/>
              <a:t>Tlr2 </a:t>
            </a:r>
            <a:endParaRPr lang="en-US" sz="1200" dirty="0"/>
          </a:p>
          <a:p>
            <a:r>
              <a:rPr lang="en-US" sz="1200" b="1" dirty="0"/>
              <a:t>Tlr3</a:t>
            </a:r>
            <a:endParaRPr lang="en-US" sz="1200" dirty="0"/>
          </a:p>
          <a:p>
            <a:r>
              <a:rPr lang="en-US" sz="1200" b="1" dirty="0" err="1"/>
              <a:t>Tnf</a:t>
            </a:r>
            <a:endParaRPr lang="en-US" sz="1200" dirty="0"/>
          </a:p>
          <a:p>
            <a:r>
              <a:rPr lang="en-US" sz="1200" b="1" dirty="0"/>
              <a:t>Tnfsf10</a:t>
            </a:r>
            <a:endParaRPr lang="en-US" sz="1200" dirty="0"/>
          </a:p>
          <a:p>
            <a:r>
              <a:rPr lang="en-US" sz="1200" b="1" dirty="0"/>
              <a:t>Tnfsf13b </a:t>
            </a:r>
            <a:endParaRPr lang="en-US" sz="1200" dirty="0"/>
          </a:p>
          <a:p>
            <a:r>
              <a:rPr lang="en-US" sz="1200" b="1" dirty="0"/>
              <a:t>Tnfsf15</a:t>
            </a:r>
            <a:endParaRPr lang="en-US" sz="1200" dirty="0"/>
          </a:p>
          <a:p>
            <a:r>
              <a:rPr lang="en-US" sz="1200" b="1" dirty="0"/>
              <a:t>Tnfsf8 </a:t>
            </a:r>
            <a:endParaRPr lang="en-US" sz="1200" dirty="0"/>
          </a:p>
          <a:p>
            <a:br>
              <a:rPr lang="en-US" sz="1200" dirty="0"/>
            </a:br>
            <a:endParaRPr lang="en-US" sz="1200" dirty="0"/>
          </a:p>
          <a:p>
            <a:endParaRPr 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A06780-18E0-8E46-91A8-B9678DCBD7FD}"/>
              </a:ext>
            </a:extLst>
          </p:cNvPr>
          <p:cNvSpPr txBox="1"/>
          <p:nvPr/>
        </p:nvSpPr>
        <p:spPr>
          <a:xfrm>
            <a:off x="5012872" y="6138644"/>
            <a:ext cx="49886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genes that were included in the dataset were </a:t>
            </a:r>
          </a:p>
          <a:p>
            <a:r>
              <a:rPr lang="en-US" dirty="0"/>
              <a:t>Extracted from the matrix as the microglial markers</a:t>
            </a:r>
          </a:p>
        </p:txBody>
      </p:sp>
    </p:spTree>
    <p:extLst>
      <p:ext uri="{BB962C8B-B14F-4D97-AF65-F5344CB8AC3E}">
        <p14:creationId xmlns:p14="http://schemas.microsoft.com/office/powerpoint/2010/main" val="1481523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3B1AA-0F86-FE48-9AA1-4EBC6218A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44072"/>
                </a:solidFill>
              </a:rPr>
              <a:t>What the code does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12A83-9FA3-B549-97BB-6C57907DB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5209"/>
            <a:ext cx="9934575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Loads in the GEO data </a:t>
            </a:r>
          </a:p>
          <a:p>
            <a:r>
              <a:rPr lang="en-US" dirty="0"/>
              <a:t>Extracts the microglial marker genes from the matrix </a:t>
            </a:r>
          </a:p>
          <a:p>
            <a:r>
              <a:rPr lang="en-US" dirty="0"/>
              <a:t>Normalizes and scales the data </a:t>
            </a:r>
          </a:p>
          <a:p>
            <a:r>
              <a:rPr lang="en-US" dirty="0"/>
              <a:t>Looks for variable features (These features are a subset of genes that exhibit high cell to cell variation in the data. This means that they are highly expressed in some cells and lowly expressed in others)</a:t>
            </a:r>
          </a:p>
          <a:p>
            <a:r>
              <a:rPr lang="en-US" dirty="0"/>
              <a:t>Runs PCA on the data (required for the heatmap)</a:t>
            </a:r>
          </a:p>
          <a:p>
            <a:r>
              <a:rPr lang="en-US" dirty="0"/>
              <a:t>Finds clusters and cell cluster markers </a:t>
            </a:r>
          </a:p>
          <a:p>
            <a:r>
              <a:rPr lang="en-US" dirty="0"/>
              <a:t>Groups cells by clusters </a:t>
            </a:r>
          </a:p>
          <a:p>
            <a:r>
              <a:rPr lang="en-US" dirty="0"/>
              <a:t>Produces heatmap accordingly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03297-37C3-2C4A-85D0-B21D65C21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460C59-1F0B-DB46-B655-80AE13683051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7520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uza_CMU_template" id="{5B65E022-D727-804A-AC7A-C45A337AA9A3}" vid="{115F5F82-5126-E847-8650-4EB2F80DBDDC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Pauza_CMU_template (1)</Template>
  <TotalTime>33620</TotalTime>
  <Words>2051</Words>
  <Application>Microsoft Macintosh PowerPoint</Application>
  <PresentationFormat>Widescreen</PresentationFormat>
  <Paragraphs>256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Custom Design</vt:lpstr>
      <vt:lpstr>Microglia Project Progress 07/01/20 Update </vt:lpstr>
      <vt:lpstr>Motivation</vt:lpstr>
      <vt:lpstr>Methods (To date)</vt:lpstr>
      <vt:lpstr>Gene Markers </vt:lpstr>
      <vt:lpstr>Gene Markers Cont. </vt:lpstr>
      <vt:lpstr>Gene Markers Cont. </vt:lpstr>
      <vt:lpstr>Gene Markers Cont. </vt:lpstr>
      <vt:lpstr>PowerPoint Presentation</vt:lpstr>
      <vt:lpstr>What the code does</vt:lpstr>
      <vt:lpstr>SHH Heatmaps</vt:lpstr>
      <vt:lpstr>WNT Heatmaps</vt:lpstr>
      <vt:lpstr>G3 Heatmaps</vt:lpstr>
      <vt:lpstr>G4 Heatmaps</vt:lpstr>
      <vt:lpstr>Next Steps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Abbott Lab</dc:title>
  <dc:creator>Megan DeBari</dc:creator>
  <cp:lastModifiedBy>mjgarg</cp:lastModifiedBy>
  <cp:revision>202</cp:revision>
  <cp:lastPrinted>2018-10-03T19:01:00Z</cp:lastPrinted>
  <dcterms:created xsi:type="dcterms:W3CDTF">2018-11-06T17:45:20Z</dcterms:created>
  <dcterms:modified xsi:type="dcterms:W3CDTF">2020-07-10T20:59:01Z</dcterms:modified>
</cp:coreProperties>
</file>